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7" r:id="rId2"/>
    <p:sldId id="268" r:id="rId3"/>
    <p:sldId id="270" r:id="rId4"/>
    <p:sldId id="256" r:id="rId5"/>
    <p:sldId id="257" r:id="rId6"/>
    <p:sldId id="258" r:id="rId7"/>
    <p:sldId id="259" r:id="rId8"/>
    <p:sldId id="266" r:id="rId9"/>
    <p:sldId id="260" r:id="rId10"/>
    <p:sldId id="261" r:id="rId11"/>
    <p:sldId id="262" r:id="rId12"/>
    <p:sldId id="263" r:id="rId13"/>
    <p:sldId id="264" r:id="rId14"/>
    <p:sldId id="265" r:id="rId15"/>
    <p:sldId id="269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Τίτλος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cxnSp>
        <p:nvCxnSpPr>
          <p:cNvPr id="8" name="7 - Ευθεία γραμμή σύνδεσης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- Ευθεία γραμμή σύνδεσης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- Έλλειψη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περιεχομένου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15" name="14 - Θέση αριθμού διαφάνειας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6" name="15 - Θέση υποσέλιδου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7" name="16 - Τίτλος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cxnSp>
        <p:nvCxnSpPr>
          <p:cNvPr id="7" name="6 - Ευθεία γραμμή σύνδεσης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32" name="31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34" name="33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2" name="11 - Θέση κειμένου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cxnSp>
        <p:nvCxnSpPr>
          <p:cNvPr id="10" name="9 - Ευθεία γραμμή σύνδεσης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- Ευθεία γραμμή σύνδεσης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- Θέση περιεχομένου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31" name="30 - Τίτλος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24" name="2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95E1ECC-0E38-447B-A51F-CEE0423B93CD}" type="datetimeFigureOut">
              <a:rPr lang="el-GR" smtClean="0"/>
              <a:pPr/>
              <a:t>17/9/2019</a:t>
            </a:fld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22" name="21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2E220EA-4E70-415C-8B61-E23D4459B0D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5" name="4 - Θέση τίτλου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6.xml"/><Relationship Id="rId7" Type="http://schemas.openxmlformats.org/officeDocument/2006/relationships/slide" Target="slide1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2018-1-EL01-KA101-047392 </a:t>
            </a:r>
            <a:endParaRPr lang="el-GR" dirty="0"/>
          </a:p>
        </p:txBody>
      </p:sp>
      <p:pic>
        <p:nvPicPr>
          <p:cNvPr id="1026" name="Picture 2" descr="https://lh3.googleusercontent.com/tx-zxP0V-TDk0bQ_taB2TkcE_ZXFwmQ3VW1KBNbfrYgKh0bc8lulfNEcuUz9Z89LD1nOlvFEGZWfYZwd8tPRar24swK33Lae9vZhQA9QFU88sZfCiVA-1fRyrw_aDe-2HJXA4yxv7y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3711" y="2535676"/>
            <a:ext cx="8572500" cy="349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Επιστημονική Υπεύθυνη:</a:t>
            </a:r>
          </a:p>
          <a:p>
            <a:r>
              <a:rPr lang="el-GR" dirty="0" smtClean="0"/>
              <a:t>Δρ. Κλεοπάτρα Ν. Βασιλείου</a:t>
            </a:r>
          </a:p>
          <a:p>
            <a:r>
              <a:rPr lang="el-GR" dirty="0" smtClean="0"/>
              <a:t>Συντονίστρια Εκπαιδευτικού έργου ΠΕ 70</a:t>
            </a:r>
          </a:p>
          <a:p>
            <a:endParaRPr lang="el-GR" dirty="0" smtClean="0"/>
          </a:p>
          <a:p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“</a:t>
            </a:r>
            <a:r>
              <a:rPr lang="el-GR" dirty="0" smtClean="0">
                <a:solidFill>
                  <a:schemeClr val="tx2">
                    <a:lumMod val="10000"/>
                  </a:schemeClr>
                </a:solidFill>
              </a:rPr>
              <a:t>Υποστηρίζοντας τα σχολεία, ώστε να δημιουργήσουν ένα ευέλικτο μαθησιακό περιβάλλον για τους πρόσφυγες-μαθητές”  </a:t>
            </a:r>
          </a:p>
          <a:p>
            <a:r>
              <a:rPr lang="el-GR" dirty="0" smtClean="0">
                <a:solidFill>
                  <a:schemeClr val="tx2">
                    <a:lumMod val="10000"/>
                  </a:schemeClr>
                </a:solidFill>
              </a:rPr>
              <a:t>                                              2018-1-EL01-KA101-047392</a:t>
            </a:r>
          </a:p>
          <a:p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2</a:t>
            </a:r>
            <a:r>
              <a:rPr lang="en-US" sz="2400" dirty="0" smtClean="0"/>
              <a:t>018-1-EL01-KA101-047392</a:t>
            </a:r>
            <a:r>
              <a:rPr lang="el-GR" sz="2400" dirty="0" smtClean="0"/>
              <a:t/>
            </a:r>
            <a:br>
              <a:rPr lang="el-GR" sz="2400" dirty="0" smtClean="0"/>
            </a:br>
            <a:r>
              <a:rPr lang="el-GR" sz="2400" dirty="0" smtClean="0"/>
              <a:t>Κοινοπραξία Διεύθυνσης Πρωτοβάθμιας εκπαίδευσης </a:t>
            </a:r>
            <a:r>
              <a:rPr lang="el-GR" sz="2400" dirty="0" err="1" smtClean="0"/>
              <a:t>Ν.Άρτας</a:t>
            </a:r>
            <a:r>
              <a:rPr lang="el-GR" sz="2400" dirty="0" smtClean="0"/>
              <a:t/>
            </a:r>
            <a:br>
              <a:rPr lang="el-GR" sz="2400" dirty="0" smtClean="0"/>
            </a:br>
            <a:r>
              <a:rPr lang="el-GR" sz="2400" dirty="0" smtClean="0"/>
              <a:t>Συντονιστής Κοινοπραξίας: Λεωνίδας </a:t>
            </a:r>
            <a:r>
              <a:rPr lang="el-GR" sz="2400" dirty="0" err="1" smtClean="0"/>
              <a:t>Γκόρος</a:t>
            </a:r>
            <a:r>
              <a:rPr lang="en-US" sz="2400" dirty="0" smtClean="0"/>
              <a:t> </a:t>
            </a:r>
            <a:endParaRPr lang="el-G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Συντακτική </a:t>
            </a:r>
            <a:r>
              <a:rPr lang="el-GR" dirty="0" smtClean="0"/>
              <a:t>ομάδα</a:t>
            </a:r>
          </a:p>
          <a:p>
            <a:r>
              <a:rPr lang="el-GR" dirty="0" err="1" smtClean="0"/>
              <a:t>Κλαίρη</a:t>
            </a:r>
            <a:r>
              <a:rPr lang="el-GR" dirty="0" smtClean="0"/>
              <a:t> Γιώτη, Διευθύντρια 2</a:t>
            </a:r>
            <a:r>
              <a:rPr lang="el-GR" baseline="30000" dirty="0" smtClean="0"/>
              <a:t>ου</a:t>
            </a:r>
            <a:r>
              <a:rPr lang="el-GR" dirty="0" smtClean="0"/>
              <a:t> Δημοτικού σχολείου Άρτας</a:t>
            </a:r>
          </a:p>
          <a:p>
            <a:r>
              <a:rPr lang="el-GR" dirty="0" err="1" smtClean="0"/>
              <a:t>Μαργώνης</a:t>
            </a:r>
            <a:r>
              <a:rPr lang="el-GR" dirty="0" smtClean="0"/>
              <a:t> Γιώργος,  Δάσκαλος, 2</a:t>
            </a:r>
            <a:r>
              <a:rPr lang="el-GR" baseline="30000" dirty="0" smtClean="0"/>
              <a:t>ο</a:t>
            </a:r>
            <a:r>
              <a:rPr lang="el-GR" dirty="0" smtClean="0"/>
              <a:t> Δημοτικό σχολείο Άρτας</a:t>
            </a:r>
          </a:p>
          <a:p>
            <a:r>
              <a:rPr lang="el-GR" dirty="0" err="1" smtClean="0"/>
              <a:t>Τζώρας</a:t>
            </a:r>
            <a:r>
              <a:rPr lang="el-GR" dirty="0" smtClean="0"/>
              <a:t> Γιώργος, Δάσκαλος, 1</a:t>
            </a:r>
            <a:r>
              <a:rPr lang="el-GR" baseline="30000" dirty="0" smtClean="0"/>
              <a:t>ο</a:t>
            </a:r>
            <a:r>
              <a:rPr lang="el-GR" dirty="0" smtClean="0"/>
              <a:t> Δημοτικό σχολείο Άρτας</a:t>
            </a:r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Ευέλικτο σχολείο – φιλικό για τους πρόσφυγες</a:t>
            </a:r>
            <a:endParaRPr lang="el-GR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495" y="1536866"/>
            <a:ext cx="3262745" cy="435171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b="1" dirty="0" smtClean="0"/>
              <a:t>Φιλικά για τους πρόσφυγες σχολεία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746" y="1690688"/>
            <a:ext cx="5668371" cy="42512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92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542" y="191069"/>
            <a:ext cx="5143500" cy="581394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84342" cy="435133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tr-TR" b="1" dirty="0" smtClean="0"/>
              <a:t>•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</a:rPr>
              <a:t> Β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  <a:hlinkClick r:id="rId3" action="ppaction://hlinksldjump"/>
              </a:rPr>
              <a:t>οήθεια και υποστήριξη</a:t>
            </a:r>
            <a:endParaRPr lang="el-GR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tr-TR" b="1" dirty="0" smtClean="0">
                <a:solidFill>
                  <a:schemeClr val="tx2">
                    <a:lumMod val="10000"/>
                  </a:schemeClr>
                </a:solidFill>
              </a:rPr>
              <a:t>• </a:t>
            </a:r>
            <a:r>
              <a:rPr lang="el-GR" b="1" dirty="0">
                <a:solidFill>
                  <a:schemeClr val="tx2">
                    <a:lumMod val="10000"/>
                  </a:schemeClr>
                </a:solidFill>
                <a:hlinkClick r:id="rId4" action="ppaction://hlinksldjump"/>
              </a:rPr>
              <a:t>Προωθώντας την ένταξη </a:t>
            </a:r>
            <a:endParaRPr lang="el-GR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tr-TR" b="1" dirty="0" smtClean="0">
                <a:solidFill>
                  <a:schemeClr val="tx2">
                    <a:lumMod val="10000"/>
                  </a:schemeClr>
                </a:solidFill>
              </a:rPr>
              <a:t>• 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  <a:hlinkClick r:id="rId5" action="ppaction://hlinksldjump"/>
              </a:rPr>
              <a:t>Οι δεξιότητες των άλλων παιδιών</a:t>
            </a:r>
            <a:endParaRPr lang="el-GR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tr-TR" b="1" dirty="0" smtClean="0">
                <a:solidFill>
                  <a:schemeClr val="tx2">
                    <a:lumMod val="10000"/>
                  </a:schemeClr>
                </a:solidFill>
              </a:rPr>
              <a:t>• </a:t>
            </a:r>
            <a:r>
              <a:rPr lang="el-GR" b="1" dirty="0">
                <a:solidFill>
                  <a:schemeClr val="tx2">
                    <a:lumMod val="10000"/>
                  </a:schemeClr>
                </a:solidFill>
                <a:hlinkClick r:id="rId6" action="ppaction://hlinksldjump"/>
              </a:rPr>
              <a:t>Δημιουργία κλίματος όπου αισθάνονται ευπρόσδεκτα και 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  <a:hlinkClick r:id="rId6" action="ppaction://hlinksldjump"/>
              </a:rPr>
              <a:t>σημαντικά</a:t>
            </a:r>
            <a:endParaRPr lang="el-GR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tr-TR" b="1" dirty="0" smtClean="0">
                <a:solidFill>
                  <a:schemeClr val="tx2">
                    <a:lumMod val="10000"/>
                  </a:schemeClr>
                </a:solidFill>
              </a:rPr>
              <a:t>• </a:t>
            </a:r>
            <a:r>
              <a:rPr lang="el-GR" b="1" dirty="0">
                <a:solidFill>
                  <a:schemeClr val="tx2">
                    <a:lumMod val="10000"/>
                  </a:schemeClr>
                </a:solidFill>
                <a:hlinkClick r:id="rId7" action="ppaction://hlinksldjump"/>
              </a:rPr>
              <a:t>Προσβάσιμο αναλυτικό πρόγραμμα </a:t>
            </a:r>
            <a:endParaRPr lang="el-GR" b="1" dirty="0" smtClean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tr-TR" b="1" dirty="0" smtClean="0">
                <a:solidFill>
                  <a:schemeClr val="tx2">
                    <a:lumMod val="10000"/>
                  </a:schemeClr>
                </a:solidFill>
              </a:rPr>
              <a:t>• </a:t>
            </a:r>
            <a:r>
              <a:rPr lang="el-GR" b="1" dirty="0">
                <a:solidFill>
                  <a:schemeClr val="tx2">
                    <a:lumMod val="10000"/>
                  </a:schemeClr>
                </a:solidFill>
                <a:hlinkClick r:id="rId8" action="ppaction://hlinksldjump"/>
              </a:rPr>
              <a:t>Οργάνωση του μαθήματος</a:t>
            </a:r>
            <a:endParaRPr lang="el-GR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Π</a:t>
            </a:r>
            <a:r>
              <a:rPr lang="el-GR" dirty="0" smtClean="0">
                <a:solidFill>
                  <a:srgbClr val="FF0000"/>
                </a:solidFill>
              </a:rPr>
              <a:t>ροτάσεις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52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0310"/>
            <a:ext cx="10515600" cy="5397690"/>
          </a:xfrm>
        </p:spPr>
        <p:txBody>
          <a:bodyPr>
            <a:normAutofit fontScale="55000" lnSpcReduction="20000"/>
          </a:bodyPr>
          <a:lstStyle/>
          <a:p>
            <a:r>
              <a:rPr lang="tr-TR" sz="4200" dirty="0" smtClean="0"/>
              <a:t>• </a:t>
            </a:r>
            <a:r>
              <a:rPr lang="el-GR" sz="4200" dirty="0" smtClean="0"/>
              <a:t>Βρίσκουμε  διαθέσιμους διαμεσολαβητές για πρώιμη αξιολόγηση  και συζήτηση για τις πρόσφατες εμπειρίες των παιδιών χωρίς να καταφεύγουμε σε άλλα παιδιά ως μεταφραστές.</a:t>
            </a:r>
          </a:p>
          <a:p>
            <a:r>
              <a:rPr lang="tr-TR" sz="4200" dirty="0" smtClean="0"/>
              <a:t>•</a:t>
            </a:r>
            <a:r>
              <a:rPr lang="el-GR" sz="4200" dirty="0" smtClean="0"/>
              <a:t>Ερευνούμε </a:t>
            </a:r>
            <a:r>
              <a:rPr lang="el-GR" sz="4200" dirty="0"/>
              <a:t>αν </a:t>
            </a:r>
            <a:r>
              <a:rPr lang="el-GR" sz="4200" dirty="0" smtClean="0"/>
              <a:t>είναι διαθέσιμοι δάσκαλοι της μητρικής γλώσσας ή άλλη υποστηρικτική δομή </a:t>
            </a:r>
            <a:r>
              <a:rPr lang="tr-TR" sz="4200" dirty="0" smtClean="0"/>
              <a:t> </a:t>
            </a:r>
            <a:endParaRPr lang="el-GR" sz="4200" dirty="0" smtClean="0"/>
          </a:p>
          <a:p>
            <a:r>
              <a:rPr lang="tr-TR" sz="4200" dirty="0" smtClean="0"/>
              <a:t>• </a:t>
            </a:r>
            <a:r>
              <a:rPr lang="el-GR" sz="4200" dirty="0" smtClean="0"/>
              <a:t>Ερευνούμε τη δυνατότητα περαιτέρω εκμάθησης της μητρικής γλώσσας μέσω συνεργασιών με άλλα σχολεία, βιβλιοθήκες ή πολιτιστικά κέντρα</a:t>
            </a:r>
            <a:endParaRPr lang="el-GR" sz="4200" dirty="0"/>
          </a:p>
          <a:p>
            <a:r>
              <a:rPr lang="tr-TR" sz="4200" dirty="0"/>
              <a:t>• </a:t>
            </a:r>
            <a:r>
              <a:rPr lang="el-GR" sz="4200" dirty="0" smtClean="0"/>
              <a:t>Αναζητούμε ειδικούς πόρους και υποστήριξη που μπορεί να διατίθενται από τοπικές υπηρεσίες, ακαδημαϊκούς φορείς ή άλλες οργανώσεις</a:t>
            </a:r>
          </a:p>
          <a:p>
            <a:r>
              <a:rPr lang="tr-TR" sz="4200" dirty="0" smtClean="0"/>
              <a:t>• </a:t>
            </a:r>
            <a:r>
              <a:rPr lang="el-GR" sz="4200" dirty="0" smtClean="0"/>
              <a:t>Διευκρινίζουμε το επίπεδο της εντός σχολείου διαθέσιμης υποστήριξης των προσφυγόπουλων και οργανώνουμε ένα πρόγραμμα για μικρές ομάδες ή /και με ατομική υποστήριξη εντός ή εκτός τάξης.</a:t>
            </a:r>
          </a:p>
          <a:p>
            <a:r>
              <a:rPr lang="tr-TR" sz="4200" dirty="0" smtClean="0"/>
              <a:t>• </a:t>
            </a:r>
            <a:r>
              <a:rPr lang="el-GR" sz="4200" dirty="0" smtClean="0"/>
              <a:t>Ερχόμαστε σε επαφή με σχετικούς φορείς και ζητούμε συμβουλευτική για νέους  </a:t>
            </a:r>
            <a:r>
              <a:rPr lang="tr-TR" sz="4200" dirty="0" smtClean="0"/>
              <a:t>where</a:t>
            </a:r>
            <a:r>
              <a:rPr lang="el-GR" sz="4200" dirty="0" smtClean="0"/>
              <a:t> </a:t>
            </a:r>
            <a:r>
              <a:rPr lang="tr-TR" sz="4200" dirty="0" smtClean="0"/>
              <a:t>young </a:t>
            </a:r>
            <a:r>
              <a:rPr lang="tr-TR" sz="4200" dirty="0"/>
              <a:t>people have made a </a:t>
            </a:r>
            <a:r>
              <a:rPr lang="tr-TR" sz="4200" dirty="0" smtClean="0"/>
              <a:t>distressing</a:t>
            </a:r>
            <a:r>
              <a:rPr lang="el-GR" sz="4200" dirty="0" smtClean="0"/>
              <a:t> </a:t>
            </a:r>
            <a:r>
              <a:rPr lang="tr-TR" sz="4200" dirty="0" smtClean="0"/>
              <a:t>disclosure</a:t>
            </a:r>
            <a:r>
              <a:rPr lang="tr-TR" sz="4200" dirty="0"/>
              <a:t>; </a:t>
            </a:r>
            <a:endParaRPr lang="el-GR" sz="4200" dirty="0"/>
          </a:p>
          <a:p>
            <a:r>
              <a:rPr lang="tr-TR" sz="4200" dirty="0" smtClean="0"/>
              <a:t>•</a:t>
            </a:r>
            <a:r>
              <a:rPr lang="el-GR" sz="4200" dirty="0" smtClean="0"/>
              <a:t> Μαθαίνουμε  για τοπικές οργανώσεις και υπηρεσίες που θα μπορούσαν να φανούν χρήσιμες για τα παιδιά και </a:t>
            </a:r>
            <a:r>
              <a:rPr lang="el-GR" sz="4200" dirty="0"/>
              <a:t>τις </a:t>
            </a:r>
            <a:r>
              <a:rPr lang="el-GR" sz="4200" dirty="0" smtClean="0"/>
              <a:t>οικογένειές τους –ειδικά για μετά το σχολείο ή για τοπικές ομάδες συμπαράστασης προσφύγων και αιτούντων ασύλου</a:t>
            </a: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smtClean="0">
                <a:solidFill>
                  <a:srgbClr val="FF0000"/>
                </a:solidFill>
              </a:rPr>
              <a:t>Βοήθεια και υποστήριξη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437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7230"/>
            <a:ext cx="4825621" cy="5554639"/>
          </a:xfrm>
        </p:spPr>
        <p:txBody>
          <a:bodyPr>
            <a:normAutofit fontScale="25000" lnSpcReduction="20000"/>
          </a:bodyPr>
          <a:lstStyle/>
          <a:p>
            <a:r>
              <a:rPr lang="el-GR" sz="8000" u="sng" dirty="0" smtClean="0"/>
              <a:t>Τα προσφυγόπουλα ωφελούνται όταν οι δάσκαλοι και το σχολείο</a:t>
            </a:r>
            <a:r>
              <a:rPr lang="tr-TR" sz="8000" u="sng" dirty="0" smtClean="0"/>
              <a:t>:</a:t>
            </a:r>
            <a:endParaRPr lang="el-GR" sz="8000" u="sng" dirty="0"/>
          </a:p>
          <a:p>
            <a:r>
              <a:rPr lang="tr-TR" sz="8000" dirty="0" smtClean="0"/>
              <a:t>•</a:t>
            </a:r>
            <a:r>
              <a:rPr lang="el-GR" sz="8000" dirty="0" smtClean="0"/>
              <a:t> σέβονται το δικαίωμά τους για μια σιωπηλή περίοδο </a:t>
            </a:r>
            <a:r>
              <a:rPr lang="tr-TR" sz="8000" dirty="0" smtClean="0"/>
              <a:t>(</a:t>
            </a:r>
            <a:r>
              <a:rPr lang="el-GR" sz="8000" dirty="0" smtClean="0"/>
              <a:t>μερικές φορές διαρκεί μερικούς μήνες</a:t>
            </a:r>
            <a:r>
              <a:rPr lang="tr-TR" sz="8000" dirty="0" smtClean="0"/>
              <a:t>) </a:t>
            </a:r>
            <a:r>
              <a:rPr lang="el-GR" sz="8000" dirty="0" smtClean="0"/>
              <a:t>ή την άρνησή τους να μιλήσουν για πρόσφατα γεγονότα </a:t>
            </a:r>
          </a:p>
          <a:p>
            <a:r>
              <a:rPr lang="tr-TR" sz="8000" dirty="0" smtClean="0"/>
              <a:t>•</a:t>
            </a:r>
            <a:r>
              <a:rPr lang="el-GR" sz="8000" dirty="0" smtClean="0"/>
              <a:t> τους δίνουμε την ευκαιρία να μιλήσουν</a:t>
            </a:r>
            <a:r>
              <a:rPr lang="tr-TR" sz="8000" dirty="0" smtClean="0"/>
              <a:t>, </a:t>
            </a:r>
            <a:r>
              <a:rPr lang="el-GR" sz="8000" dirty="0" smtClean="0"/>
              <a:t>διακριτικά και όχι μπροστά σε άλλα παιδιά στην αρχή, για την ιστορία </a:t>
            </a:r>
            <a:r>
              <a:rPr lang="el-GR" sz="8000" dirty="0"/>
              <a:t>της </a:t>
            </a:r>
            <a:r>
              <a:rPr lang="el-GR" sz="8000" dirty="0" smtClean="0"/>
              <a:t>οικογένειάς τους και τις πρόσφατες συγκυρίες</a:t>
            </a:r>
          </a:p>
          <a:p>
            <a:r>
              <a:rPr lang="tr-TR" sz="8000" dirty="0" smtClean="0"/>
              <a:t>• </a:t>
            </a:r>
            <a:r>
              <a:rPr lang="el-GR" sz="8000" dirty="0" smtClean="0"/>
              <a:t>μαθαίνουμε για θρησκευτικές ή διατροφικές ιδιαιτερότητες</a:t>
            </a:r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b="1" dirty="0" smtClean="0">
                <a:solidFill>
                  <a:srgbClr val="FF0000"/>
                </a:solidFill>
              </a:rPr>
              <a:t>Προωθώντας την ένταξη</a:t>
            </a:r>
            <a:r>
              <a:rPr lang="el-GR" dirty="0">
                <a:solidFill>
                  <a:srgbClr val="FF0000"/>
                </a:solidFill>
              </a:rPr>
              <a:t/>
            </a:r>
            <a:br>
              <a:rPr lang="el-GR" dirty="0">
                <a:solidFill>
                  <a:srgbClr val="FF0000"/>
                </a:solidFill>
              </a:rPr>
            </a:b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57" y="1037230"/>
            <a:ext cx="4993943" cy="55546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966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25" y="245660"/>
            <a:ext cx="9089409" cy="661234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• </a:t>
            </a:r>
            <a:r>
              <a:rPr lang="el-GR" dirty="0"/>
              <a:t>σιγουρευόμαστε ότι τα ονόματά τους προφέρονται σωστά από όλο το προσωπικό</a:t>
            </a:r>
          </a:p>
          <a:p>
            <a:r>
              <a:rPr lang="tr-TR" dirty="0"/>
              <a:t>•</a:t>
            </a:r>
            <a:r>
              <a:rPr lang="el-GR" dirty="0"/>
              <a:t> τους μαθαίνουμε τα ονόματα άλλων μαθητών και ενηλίκων που συναντούν (ειδικά των υπεύθυνων σίτισης και των εφημερευόντων)</a:t>
            </a:r>
            <a:r>
              <a:rPr lang="tr-TR" dirty="0"/>
              <a:t> 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/>
              <a:t>τους μαθαίνουμε λέξεις σχετικά με το σχολείο και την τάξη (τουαλέτα, βιβλίο, θρανίο, διάλειμμα </a:t>
            </a:r>
            <a:r>
              <a:rPr lang="el-GR" dirty="0" err="1"/>
              <a:t>κλπ</a:t>
            </a:r>
            <a:r>
              <a:rPr lang="el-GR" dirty="0"/>
              <a:t> και άλλες σημαντικές λέξεις</a:t>
            </a:r>
          </a:p>
          <a:p>
            <a:r>
              <a:rPr lang="tr-TR" dirty="0"/>
              <a:t>• </a:t>
            </a:r>
            <a:r>
              <a:rPr lang="el-GR" dirty="0"/>
              <a:t>τους εξηγούμε λέξεις «κλειδιά» </a:t>
            </a:r>
            <a:r>
              <a:rPr lang="tr-TR" dirty="0"/>
              <a:t> </a:t>
            </a:r>
            <a:r>
              <a:rPr lang="el-GR" dirty="0"/>
              <a:t>για διάφορα θέματα και στα αγγλικά ή αν είναι δυνατόν και στη μητρική τους γλώσσα </a:t>
            </a:r>
          </a:p>
          <a:p>
            <a:r>
              <a:rPr lang="tr-TR" dirty="0"/>
              <a:t>• </a:t>
            </a:r>
            <a:r>
              <a:rPr lang="el-GR" dirty="0"/>
              <a:t>εξοικειώνουμε τα παιδιά με τον χώρο του σχολείου</a:t>
            </a:r>
            <a:r>
              <a:rPr lang="tr-TR" dirty="0"/>
              <a:t>,</a:t>
            </a:r>
            <a:r>
              <a:rPr lang="el-GR" dirty="0"/>
              <a:t> την αυλή, τους κανόνες, τις προσδοκίες και τις καθημερινές συνήθειες</a:t>
            </a:r>
          </a:p>
          <a:p>
            <a:r>
              <a:rPr lang="tr-TR" dirty="0"/>
              <a:t>• </a:t>
            </a:r>
            <a:r>
              <a:rPr lang="el-GR" dirty="0"/>
              <a:t>ελέγχουμε αν είναι καλά μετά τα διαλείμματα </a:t>
            </a:r>
          </a:p>
          <a:p>
            <a:r>
              <a:rPr lang="tr-TR" dirty="0"/>
              <a:t>•</a:t>
            </a:r>
            <a:r>
              <a:rPr lang="el-GR" dirty="0"/>
              <a:t> ρυθμίζουμε </a:t>
            </a:r>
            <a:r>
              <a:rPr lang="tr-TR" dirty="0"/>
              <a:t> </a:t>
            </a:r>
            <a:r>
              <a:rPr lang="el-GR" dirty="0"/>
              <a:t>ώστε το εξειδικευμένο προσωπικό των τοπικών υπηρεσιών να επισκέπτεται το σπίτι να εμπλέκει τους γονείς ή κηδεμόνες όσο το δυνατό περισσότερο</a:t>
            </a:r>
          </a:p>
          <a:p>
            <a:r>
              <a:rPr lang="tr-TR" dirty="0"/>
              <a:t>• </a:t>
            </a:r>
            <a:r>
              <a:rPr lang="el-GR" dirty="0"/>
              <a:t>πείθουμε τους γονείς ή συνοδούς για τη σπουδαιότητα διατήρησης της μητρικής τους γλώσσας</a:t>
            </a:r>
          </a:p>
          <a:p>
            <a:endParaRPr lang="el-G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534" y="245660"/>
            <a:ext cx="2780735" cy="56638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144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2764"/>
            <a:ext cx="10515600" cy="5044199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μ</a:t>
            </a:r>
            <a:r>
              <a:rPr lang="el-GR" dirty="0" smtClean="0"/>
              <a:t>εριμνούμε για τις </a:t>
            </a:r>
            <a:r>
              <a:rPr lang="tr-TR" b="1" dirty="0" smtClean="0"/>
              <a:t>introductions </a:t>
            </a:r>
            <a:r>
              <a:rPr lang="tr-TR" b="1" dirty="0"/>
              <a:t>to any </a:t>
            </a:r>
            <a:r>
              <a:rPr lang="tr-TR" b="1" dirty="0" smtClean="0"/>
              <a:t>other</a:t>
            </a:r>
            <a:r>
              <a:rPr lang="el-GR" b="1" dirty="0" smtClean="0"/>
              <a:t> </a:t>
            </a:r>
            <a:r>
              <a:rPr lang="tr-TR" b="1" dirty="0" smtClean="0"/>
              <a:t>same-language </a:t>
            </a:r>
            <a:r>
              <a:rPr lang="tr-TR" b="1" dirty="0"/>
              <a:t>pupils and families;</a:t>
            </a:r>
            <a:endParaRPr lang="el-GR" dirty="0"/>
          </a:p>
          <a:p>
            <a:r>
              <a:rPr lang="el-GR" dirty="0" smtClean="0"/>
              <a:t>καθιερώνουμε το σύστημα του </a:t>
            </a:r>
            <a:r>
              <a:rPr lang="tr-TR" dirty="0" smtClean="0"/>
              <a:t> </a:t>
            </a:r>
            <a:r>
              <a:rPr lang="tr-TR" b="1" u="sng" dirty="0"/>
              <a:t>‘buddy’ </a:t>
            </a:r>
            <a:r>
              <a:rPr lang="el-GR" b="1" u="sng" dirty="0" smtClean="0"/>
              <a:t>(κολλητού φίλου) </a:t>
            </a:r>
            <a:r>
              <a:rPr lang="el-GR" dirty="0" smtClean="0"/>
              <a:t>το οποίο έχει κύρος, ελέγχεται και καταγράφεται, εμπλέκει ένα εύρος μαθητών, όχι μόνο τους συνήθεις πρόθυμους μαθητές, και αποτελεί το κέντρο των εργασιών και </a:t>
            </a:r>
            <a:r>
              <a:rPr lang="el-GR" dirty="0"/>
              <a:t>της </a:t>
            </a:r>
            <a:r>
              <a:rPr lang="el-GR" dirty="0" smtClean="0"/>
              <a:t>συζήτησης στην τάξη </a:t>
            </a:r>
          </a:p>
          <a:p>
            <a:r>
              <a:rPr lang="el-GR" dirty="0" smtClean="0"/>
              <a:t>ενθαρρύνουμε μεγαλύτερα ή πιο οικεία προσφυγόπουλα να δώσουν στήριγμα και άνεση στους νεοφερμένους </a:t>
            </a:r>
          </a:p>
          <a:p>
            <a:r>
              <a:rPr lang="el-GR" dirty="0" smtClean="0"/>
              <a:t>εμπλέκουμε  άλλους μαθητές να φτιάξουν ένα βιβλίο ή ένα φωτογραφικό αρχείο ή ίσως και μια ταινία σχετικά με το σχολείο, το οποίο μπορούν να πάρουν οι μαθητές σπίτι τους και να το δείξουν στους γονείς τους και  </a:t>
            </a:r>
            <a:endParaRPr lang="el-GR" dirty="0"/>
          </a:p>
          <a:p>
            <a:r>
              <a:rPr lang="el-GR" dirty="0" smtClean="0"/>
              <a:t>Βεβαιωθείτε ότι έχουν τα «εργαλεία» για τις κατ’ </a:t>
            </a:r>
            <a:r>
              <a:rPr lang="el-GR" dirty="0" err="1" smtClean="0"/>
              <a:t>οίκον</a:t>
            </a:r>
            <a:r>
              <a:rPr lang="el-GR" dirty="0" smtClean="0"/>
              <a:t> εργασίες, όπως μολύβια, χρώματα και </a:t>
            </a:r>
            <a:r>
              <a:rPr lang="el-GR" dirty="0"/>
              <a:t>ά</a:t>
            </a:r>
            <a:r>
              <a:rPr lang="el-GR" dirty="0" smtClean="0"/>
              <a:t>λλα απαραίτητα.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 </a:t>
            </a:r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b="1" dirty="0" smtClean="0">
                <a:solidFill>
                  <a:srgbClr val="FF0000"/>
                </a:solidFill>
              </a:rPr>
              <a:t>Οι δεξιότητες των άλλων παιδιών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87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10184"/>
            <a:ext cx="10735101" cy="5547815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Τα σχολεία μπορούν να τα καταφέρουν αν</a:t>
            </a:r>
            <a:r>
              <a:rPr lang="tr-TR" dirty="0" smtClean="0"/>
              <a:t>:</a:t>
            </a:r>
            <a:endParaRPr lang="el-GR" dirty="0"/>
          </a:p>
          <a:p>
            <a:r>
              <a:rPr lang="tr-TR" dirty="0" smtClean="0"/>
              <a:t>•</a:t>
            </a:r>
            <a:r>
              <a:rPr lang="el-GR" dirty="0" smtClean="0"/>
              <a:t>δείχνουν ευαισθησία </a:t>
            </a:r>
            <a:r>
              <a:rPr lang="tr-TR" dirty="0" smtClean="0"/>
              <a:t> </a:t>
            </a:r>
            <a:r>
              <a:rPr lang="el-GR" dirty="0" smtClean="0"/>
              <a:t>σε θρησκευτικές ή διατροφικές ανάγκες </a:t>
            </a:r>
          </a:p>
          <a:p>
            <a:r>
              <a:rPr lang="tr-TR" dirty="0" smtClean="0"/>
              <a:t>•</a:t>
            </a:r>
            <a:r>
              <a:rPr lang="el-GR" dirty="0" smtClean="0"/>
              <a:t>οργανώνουν συζητήσεις σχετικά με τους πρόσφυγες, την αποδοχή, τη διαφορετικότητα, τον αμοιβαίο σεβασμό και τα ανθρώπινα δικαιώματα σε σχετικές ενότητες του αναλυτικού προγράμματος</a:t>
            </a:r>
          </a:p>
          <a:p>
            <a:r>
              <a:rPr lang="tr-TR" dirty="0" smtClean="0"/>
              <a:t>•</a:t>
            </a:r>
            <a:r>
              <a:rPr lang="el-GR" dirty="0" smtClean="0"/>
              <a:t>αντιμετωπίζουν τα προσφυγόπουλα ως πηγές μάθησης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ενθαρρύνουν τη χρήση της μητρικής τους γλώσσας όπου ταιριάζει π.χ. όλοι οι μαθητές μπορούν να μάθουν ευχές και χαιρετισμούς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χρησιμοποιούν πολύγλωσσα σύμβολα και εικόνες αντιπροσωπευτικών πολιτισμικών έργων </a:t>
            </a:r>
          </a:p>
          <a:p>
            <a:r>
              <a:rPr lang="tr-TR" dirty="0" smtClean="0"/>
              <a:t>• </a:t>
            </a:r>
            <a:r>
              <a:rPr lang="el-GR" dirty="0" smtClean="0"/>
              <a:t>αποκτούν -ή εμπλέκουν στη δημιουργία τους μαθητές- πολύγλωσσα </a:t>
            </a:r>
            <a:r>
              <a:rPr lang="tr-TR" dirty="0" smtClean="0"/>
              <a:t> </a:t>
            </a:r>
            <a:r>
              <a:rPr lang="el-GR" dirty="0" smtClean="0"/>
              <a:t>λεξικά</a:t>
            </a:r>
            <a:r>
              <a:rPr lang="tr-TR" b="1" dirty="0" smtClean="0"/>
              <a:t>,</a:t>
            </a:r>
            <a:r>
              <a:rPr lang="el-GR" b="1" dirty="0" smtClean="0"/>
              <a:t> </a:t>
            </a:r>
            <a:r>
              <a:rPr lang="el-GR" dirty="0" smtClean="0"/>
              <a:t>βιβλία με ιστορίες και άλλες πηγές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αναγνωρίζουν και επαινούν τα δυνατά σημεία και τις επιτυχίες των μαθητών και 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χρησιμοποιούν σωστή και ακριβή γλώσσα σε καθαρές και εύκολες στο άκουσμα προτάσεις</a:t>
            </a:r>
            <a:r>
              <a:rPr lang="tr-TR" dirty="0" smtClean="0"/>
              <a:t>.</a:t>
            </a:r>
            <a:endParaRPr lang="el-GR" dirty="0"/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885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>
                <a:solidFill>
                  <a:srgbClr val="FF0000"/>
                </a:solidFill>
              </a:rPr>
              <a:t>Δημιουργία κλίματος όπου αισθάνονται ευπρόσδεκτα και σημαντικά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097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201003"/>
            <a:ext cx="10735101" cy="5486400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• </a:t>
            </a:r>
            <a:r>
              <a:rPr lang="el-GR" b="1" dirty="0" smtClean="0"/>
              <a:t>στόχοι και σκοποί </a:t>
            </a:r>
            <a:r>
              <a:rPr lang="el-GR" dirty="0" smtClean="0"/>
              <a:t>όσο πιο ξεκάθαροι γίνεται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δραματοποίηση, κουκλοθέατρο, παντομίμα, εικαστικά και εργασίες με εικόνες (φωτογραφίες, διαλόγους σε σκίτσα, διαγράμματα ροής, χάρτες, ιστορίες..)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αναγνώριση της επίδοσης σε μαθήματα που δεν βασίζονται τόσο στη γλώσσα, π.χ. μαθηματικά, φυσικές επιστήμες και ΤΠΕ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αξιολόγηση  των δεξιοτήτων στον </a:t>
            </a:r>
            <a:r>
              <a:rPr lang="el-GR" dirty="0" err="1" smtClean="0"/>
              <a:t>γραμματισμό</a:t>
            </a:r>
            <a:r>
              <a:rPr lang="el-GR" dirty="0" smtClean="0"/>
              <a:t> και τη γλώσσα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χρήση δίγλωσσων λεξικών και μεταφραστών στο διαδίκτυο ή εφαρμογές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μεγιστοποίηση της χρήσης των ΤΠΕ</a:t>
            </a:r>
            <a:endParaRPr lang="el-GR" dirty="0"/>
          </a:p>
          <a:p>
            <a:r>
              <a:rPr lang="tr-TR" dirty="0"/>
              <a:t> • </a:t>
            </a:r>
            <a:r>
              <a:rPr lang="el-GR" dirty="0" smtClean="0"/>
              <a:t>παιχνίδια με χαρτιά, σκάκι, τάβλι, ντόμινο, τρίλιζα, που μπορεί να είναι ήδη γνωστά (ίσως με άλλους τρόπους) αποτελούν πηγές μάθησης και ενθαρρύνουν την αλληλεπίδραση με τους συμμαθητές τους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μουσική και τραγούδια </a:t>
            </a:r>
            <a:r>
              <a:rPr lang="tr-TR" dirty="0" smtClean="0"/>
              <a:t> </a:t>
            </a:r>
            <a:endParaRPr lang="el-GR" dirty="0" smtClean="0"/>
          </a:p>
          <a:p>
            <a:r>
              <a:rPr lang="tr-TR" dirty="0" smtClean="0"/>
              <a:t>• </a:t>
            </a:r>
            <a:r>
              <a:rPr lang="el-GR" dirty="0" smtClean="0"/>
              <a:t>χρήση εικόνων για κατηγοριοποίηση, ταίριασμα</a:t>
            </a:r>
            <a:r>
              <a:rPr lang="tr-TR" dirty="0" smtClean="0"/>
              <a:t>,</a:t>
            </a:r>
            <a:r>
              <a:rPr lang="el-GR" dirty="0" smtClean="0"/>
              <a:t> </a:t>
            </a:r>
            <a:r>
              <a:rPr lang="tr-TR" u="sng" dirty="0" smtClean="0"/>
              <a:t>sorting</a:t>
            </a:r>
            <a:r>
              <a:rPr lang="tr-TR" u="sng" dirty="0"/>
              <a:t>,</a:t>
            </a:r>
            <a:r>
              <a:rPr lang="tr-TR" dirty="0"/>
              <a:t> </a:t>
            </a:r>
            <a:r>
              <a:rPr lang="el-GR" dirty="0" smtClean="0"/>
              <a:t>ταξινόμηση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χρήση βιβλίων με έντονο οπτικό περιεχόμενο</a:t>
            </a:r>
            <a:r>
              <a:rPr lang="tr-TR" dirty="0" smtClean="0"/>
              <a:t>, </a:t>
            </a:r>
            <a:r>
              <a:rPr lang="el-GR" dirty="0" smtClean="0"/>
              <a:t>ή χωρίς λέξεις</a:t>
            </a:r>
            <a:r>
              <a:rPr lang="tr-TR" dirty="0" smtClean="0"/>
              <a:t>, </a:t>
            </a:r>
            <a:r>
              <a:rPr lang="el-GR" dirty="0" smtClean="0"/>
              <a:t>για διάφορες ηλικίες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διαθέσιμο ποικίλο μαθηματικό εποπτικό υλικό και </a:t>
            </a:r>
          </a:p>
          <a:p>
            <a:r>
              <a:rPr lang="tr-TR" dirty="0" smtClean="0"/>
              <a:t>• </a:t>
            </a:r>
            <a:r>
              <a:rPr lang="el-GR" dirty="0" smtClean="0"/>
              <a:t>παροχή </a:t>
            </a:r>
            <a:r>
              <a:rPr lang="el-GR" dirty="0" err="1" smtClean="0"/>
              <a:t>οπτικοακουστκών</a:t>
            </a:r>
            <a:r>
              <a:rPr lang="el-GR" dirty="0" smtClean="0"/>
              <a:t> μέσων, ταινίες και άλλα εργαλεία μέσω Η/Υ</a:t>
            </a:r>
            <a:r>
              <a:rPr lang="tr-TR" dirty="0" smtClean="0"/>
              <a:t>.</a:t>
            </a:r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05818"/>
            <a:ext cx="10515600" cy="876821"/>
          </a:xfrm>
        </p:spPr>
        <p:txBody>
          <a:bodyPr>
            <a:normAutofit/>
          </a:bodyPr>
          <a:lstStyle/>
          <a:p>
            <a:pPr algn="ctr"/>
            <a:r>
              <a:rPr lang="el-GR" b="1" dirty="0" smtClean="0">
                <a:solidFill>
                  <a:srgbClr val="FF0000"/>
                </a:solidFill>
              </a:rPr>
              <a:t>Προσβάσιμο αναλυτικό πρόγραμμα 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418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018" y="1733266"/>
            <a:ext cx="10515600" cy="4975960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• </a:t>
            </a:r>
            <a:r>
              <a:rPr lang="el-GR" dirty="0" smtClean="0"/>
              <a:t>ομαδοποίηση  των προσφυγόπουλων με άλλα παιδιά ως «μοντέλα γλώσσας»</a:t>
            </a:r>
            <a:r>
              <a:rPr lang="tr-TR" b="1" dirty="0" smtClean="0"/>
              <a:t> </a:t>
            </a:r>
            <a:endParaRPr lang="el-GR" b="1" dirty="0" smtClean="0"/>
          </a:p>
          <a:p>
            <a:r>
              <a:rPr lang="tr-TR" dirty="0" smtClean="0"/>
              <a:t>• </a:t>
            </a:r>
            <a:r>
              <a:rPr lang="el-GR" dirty="0" smtClean="0"/>
              <a:t>ενθάρρυνση όλων των μαθητών να φέρουν παιχνίδια και κατασκευές και/ή φωτογραφίες (έτσι μπορούν να μοιραστούν ιστορίες, ενδιαφέροντα και χόμπι.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γενίκευση συζητήσεων για τις εμπειρίες των μαθητών από συνήθεις αλλαγές, μετακομίσεις, φόβους και απώλειες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ανακάλυψη με τους μαθητές οπτικών, μη λεκτικών τρόπων επικοινωνίας π.χ. γλώσσα του σώματος, εκφράσεις προσώπου  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προτεραιότητα στις αλληλεπιδραστικές δραστηριότητες που ενδυναμώνουν τη συνεργασία μεταξύ των μαθητών και βοηθούν στη γρήγορη εκμάθηση της γλώσσας </a:t>
            </a:r>
          </a:p>
          <a:p>
            <a:r>
              <a:rPr lang="tr-TR" dirty="0" smtClean="0"/>
              <a:t>• </a:t>
            </a:r>
            <a:r>
              <a:rPr lang="el-GR" dirty="0" smtClean="0"/>
              <a:t>έμφαση στον προφορικό λόγο και στο </a:t>
            </a:r>
            <a:r>
              <a:rPr lang="tr-TR" dirty="0" smtClean="0"/>
              <a:t>listening </a:t>
            </a:r>
            <a:endParaRPr lang="el-GR" dirty="0" smtClean="0"/>
          </a:p>
          <a:p>
            <a:r>
              <a:rPr lang="tr-TR" dirty="0" smtClean="0"/>
              <a:t>• </a:t>
            </a:r>
            <a:r>
              <a:rPr lang="el-GR" dirty="0"/>
              <a:t>χ</a:t>
            </a:r>
            <a:r>
              <a:rPr lang="el-GR" dirty="0" smtClean="0"/>
              <a:t>ρήση κουκλών, κατασκευών, παιχνιδιών, φαγητών και άλλων καθημερινών αντικειμένων ως βοηθήματα στη διδασκαλία και </a:t>
            </a:r>
          </a:p>
          <a:p>
            <a:r>
              <a:rPr lang="tr-TR" dirty="0" smtClean="0"/>
              <a:t>• </a:t>
            </a:r>
            <a:r>
              <a:rPr lang="el-GR" dirty="0" smtClean="0"/>
              <a:t>χρήση εισιτηρίων, λίστας για ψώνια, λογαριασμών, «καθημερινών» εγγράφων, εφημερίδων και περιοδικών</a:t>
            </a:r>
            <a:r>
              <a:rPr lang="tr-TR" dirty="0" smtClean="0"/>
              <a:t>.</a:t>
            </a:r>
            <a:endParaRPr lang="el-GR" dirty="0"/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7704"/>
            <a:ext cx="10515600" cy="1325563"/>
          </a:xfrm>
        </p:spPr>
        <p:txBody>
          <a:bodyPr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Ο</a:t>
            </a:r>
            <a:r>
              <a:rPr lang="el-GR" b="1" dirty="0" smtClean="0">
                <a:solidFill>
                  <a:srgbClr val="FF0000"/>
                </a:solidFill>
              </a:rPr>
              <a:t>ργάνωση του μαθήματος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09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u="sng" dirty="0" smtClean="0"/>
              <a:t>Οδηγίες «κλειδιά» για τους δασκάλους που </a:t>
            </a:r>
            <a:r>
              <a:rPr lang="el-GR" u="sng" dirty="0" err="1" smtClean="0"/>
              <a:t>πρωτοδιδάσκουν</a:t>
            </a:r>
            <a:r>
              <a:rPr lang="el-GR" u="sng" dirty="0" smtClean="0"/>
              <a:t> σε προσφυγόπουλα είναι οι εξής:</a:t>
            </a:r>
            <a:endParaRPr lang="el-GR" u="sng" dirty="0"/>
          </a:p>
          <a:p>
            <a:r>
              <a:rPr lang="tr-TR" dirty="0"/>
              <a:t>• </a:t>
            </a:r>
            <a:r>
              <a:rPr lang="el-GR" dirty="0" smtClean="0"/>
              <a:t>Η «μπορώ να το κάνω» προσέγγιση επικεντρωμένη στις δυνατότητες των παιδιών </a:t>
            </a:r>
          </a:p>
          <a:p>
            <a:r>
              <a:rPr lang="tr-TR" dirty="0" smtClean="0"/>
              <a:t>• </a:t>
            </a:r>
            <a:r>
              <a:rPr lang="el-GR" dirty="0" smtClean="0"/>
              <a:t>Επικοινωνία με τους γονείς </a:t>
            </a:r>
          </a:p>
          <a:p>
            <a:r>
              <a:rPr lang="tr-TR" dirty="0" smtClean="0"/>
              <a:t>• </a:t>
            </a:r>
            <a:r>
              <a:rPr lang="el-GR" dirty="0" smtClean="0"/>
              <a:t>Ενεργά μέτρα για την αντιμετώπιση των προκαταλήψεων απέναντι στους πρόσφυγες </a:t>
            </a:r>
            <a:endParaRPr lang="el-GR" dirty="0"/>
          </a:p>
          <a:p>
            <a:r>
              <a:rPr lang="tr-TR" dirty="0"/>
              <a:t>• </a:t>
            </a:r>
            <a:r>
              <a:rPr lang="el-GR" dirty="0" smtClean="0"/>
              <a:t>Τα ντόπια (ημεδαπή) παιδιά είναι σημαντικά για τη δημιουργία φιλικών για τους πρόσφυγες σχολείων</a:t>
            </a:r>
            <a:endParaRPr lang="el-GR" dirty="0"/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>
                <a:solidFill>
                  <a:srgbClr val="FF0000"/>
                </a:solidFill>
              </a:rPr>
              <a:t>Αρχές αποτελεσματικών πρακτικών</a:t>
            </a: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05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Refugee Week is held every year in </a:t>
            </a:r>
            <a:r>
              <a:rPr lang="tr-TR" dirty="0" smtClean="0"/>
              <a:t>the</a:t>
            </a:r>
            <a:r>
              <a:rPr lang="el-GR" dirty="0" smtClean="0"/>
              <a:t> </a:t>
            </a:r>
            <a:r>
              <a:rPr lang="tr-TR" dirty="0" smtClean="0"/>
              <a:t>third </a:t>
            </a:r>
            <a:r>
              <a:rPr lang="tr-TR" dirty="0"/>
              <a:t>week of June. </a:t>
            </a:r>
            <a:r>
              <a:rPr lang="tr-TR" b="1" dirty="0"/>
              <a:t>It is a great</a:t>
            </a:r>
            <a:endParaRPr lang="el-GR" dirty="0"/>
          </a:p>
          <a:p>
            <a:r>
              <a:rPr lang="tr-TR" b="1" dirty="0"/>
              <a:t>opportunity for schools and colleges </a:t>
            </a:r>
            <a:r>
              <a:rPr lang="tr-TR" b="1" dirty="0" smtClean="0"/>
              <a:t>to</a:t>
            </a:r>
            <a:r>
              <a:rPr lang="el-GR" b="1" dirty="0" smtClean="0"/>
              <a:t> </a:t>
            </a:r>
            <a:r>
              <a:rPr lang="tr-TR" b="1" dirty="0" smtClean="0"/>
              <a:t>celebrate </a:t>
            </a:r>
            <a:r>
              <a:rPr lang="tr-TR" b="1" dirty="0"/>
              <a:t>the enormous </a:t>
            </a:r>
            <a:r>
              <a:rPr lang="el-GR" b="1" dirty="0" smtClean="0"/>
              <a:t> </a:t>
            </a:r>
            <a:r>
              <a:rPr lang="tr-TR" b="1" dirty="0" smtClean="0"/>
              <a:t>contribution</a:t>
            </a:r>
            <a:r>
              <a:rPr lang="el-GR" b="1" dirty="0" smtClean="0"/>
              <a:t> </a:t>
            </a:r>
            <a:r>
              <a:rPr lang="tr-TR" dirty="0" smtClean="0"/>
              <a:t>made </a:t>
            </a:r>
            <a:r>
              <a:rPr lang="tr-TR" dirty="0"/>
              <a:t>by refugee pupils and staff. </a:t>
            </a:r>
            <a:endParaRPr lang="el-GR" dirty="0"/>
          </a:p>
          <a:p>
            <a:r>
              <a:rPr lang="tr-TR" dirty="0"/>
              <a:t>• Understand the impact of trauma</a:t>
            </a:r>
            <a:r>
              <a:rPr lang="tr-TR" dirty="0" smtClean="0"/>
              <a:t>,</a:t>
            </a:r>
            <a:r>
              <a:rPr lang="el-GR" dirty="0" smtClean="0"/>
              <a:t> </a:t>
            </a:r>
            <a:r>
              <a:rPr lang="tr-TR" dirty="0" smtClean="0"/>
              <a:t>separation</a:t>
            </a:r>
            <a:r>
              <a:rPr lang="tr-TR" dirty="0"/>
              <a:t>, bereavement or </a:t>
            </a:r>
            <a:r>
              <a:rPr lang="tr-TR" dirty="0" smtClean="0"/>
              <a:t>post-traumatic</a:t>
            </a:r>
            <a:r>
              <a:rPr lang="el-GR" dirty="0" smtClean="0"/>
              <a:t> </a:t>
            </a:r>
            <a:r>
              <a:rPr lang="tr-TR" dirty="0" smtClean="0"/>
              <a:t>stress</a:t>
            </a:r>
            <a:endParaRPr lang="el-GR" dirty="0"/>
          </a:p>
          <a:p>
            <a:r>
              <a:rPr lang="tr-TR" dirty="0"/>
              <a:t>• Celebrate the contribution made to </a:t>
            </a:r>
            <a:r>
              <a:rPr lang="tr-TR" dirty="0" smtClean="0"/>
              <a:t>your</a:t>
            </a:r>
            <a:r>
              <a:rPr lang="el-GR" dirty="0" smtClean="0"/>
              <a:t> </a:t>
            </a:r>
            <a:r>
              <a:rPr lang="tr-TR" dirty="0" smtClean="0"/>
              <a:t>school </a:t>
            </a:r>
            <a:r>
              <a:rPr lang="tr-TR" dirty="0"/>
              <a:t>community by new arrivals</a:t>
            </a:r>
            <a:endParaRPr lang="el-GR" dirty="0"/>
          </a:p>
          <a:p>
            <a:r>
              <a:rPr lang="tr-TR" dirty="0"/>
              <a:t>• Take a child-centred approach</a:t>
            </a:r>
            <a:endParaRPr lang="el-GR" dirty="0"/>
          </a:p>
          <a:p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Refugee Week –</a:t>
            </a:r>
            <a:r>
              <a:rPr lang="el-GR" dirty="0">
                <a:solidFill>
                  <a:srgbClr val="FF0000"/>
                </a:solidFill>
              </a:rPr>
              <a:t/>
            </a:r>
            <a:br>
              <a:rPr lang="el-GR" dirty="0">
                <a:solidFill>
                  <a:srgbClr val="FF0000"/>
                </a:solidFill>
              </a:rPr>
            </a:br>
            <a:r>
              <a:rPr lang="tr-TR" b="1" dirty="0">
                <a:solidFill>
                  <a:srgbClr val="FF0000"/>
                </a:solidFill>
              </a:rPr>
              <a:t>Different Pasts Shared Future</a:t>
            </a:r>
            <a:r>
              <a:rPr lang="el-GR" dirty="0">
                <a:solidFill>
                  <a:srgbClr val="FF0000"/>
                </a:solidFill>
              </a:rPr>
              <a:t/>
            </a:r>
            <a:br>
              <a:rPr lang="el-GR" dirty="0">
                <a:solidFill>
                  <a:srgbClr val="FF0000"/>
                </a:solidFill>
              </a:rPr>
            </a:br>
            <a:endParaRPr lang="el-G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024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lh3.googleusercontent.com/tx-zxP0V-TDk0bQ_taB2TkcE_ZXFwmQ3VW1KBNbfrYgKh0bc8lulfNEcuUz9Z89LD1nOlvFEGZWfYZwd8tPRar24swK33Lae9vZhQA9QFU88sZfCiVA-1fRyrw_aDe-2HJXA4yxv7yk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238500" y="2644775"/>
            <a:ext cx="5715000" cy="233045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Χαρτί">
  <a:themeElements>
    <a:clrScheme name="Χαρτί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Χαρτί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Χαρτί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420</TotalTime>
  <Words>1190</Words>
  <Application>Microsoft Office PowerPoint</Application>
  <PresentationFormat>Προσαρμογή</PresentationFormat>
  <Paragraphs>93</Paragraphs>
  <Slides>15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6" baseType="lpstr">
      <vt:lpstr>Χαρτί</vt:lpstr>
      <vt:lpstr>2018-1-EL01-KA101-047392 </vt:lpstr>
      <vt:lpstr>2018-1-EL01-KA101-047392 Κοινοπραξία Διεύθυνσης Πρωτοβάθμιας εκπαίδευσης Ν.Άρτας Συντονιστής Κοινοπραξίας: Λεωνίδας Γκόρος </vt:lpstr>
      <vt:lpstr>Ευέλικτο σχολείο – φιλικό για τους πρόσφυγες</vt:lpstr>
      <vt:lpstr>Φιλικά για τους πρόσφυγες σχολεία </vt:lpstr>
      <vt:lpstr>Προτάσεις</vt:lpstr>
      <vt:lpstr>Βοήθεια και υποστήριξη</vt:lpstr>
      <vt:lpstr>Προωθώντας την ένταξη </vt:lpstr>
      <vt:lpstr>Διαφάνεια 8</vt:lpstr>
      <vt:lpstr>Οι δεξιότητες των άλλων παιδιών</vt:lpstr>
      <vt:lpstr>Δημιουργία κλίματος όπου αισθάνονται ευπρόσδεκτα και σημαντικά</vt:lpstr>
      <vt:lpstr>Προσβάσιμο αναλυτικό πρόγραμμα </vt:lpstr>
      <vt:lpstr>Οργάνωση του μαθήματος</vt:lpstr>
      <vt:lpstr>Αρχές αποτελεσματικών πρακτικών</vt:lpstr>
      <vt:lpstr>Refugee Week – Different Pasts Shared Future </vt:lpstr>
      <vt:lpstr>Διαφάνεια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Refugee-friendly Schools</dc:title>
  <dc:creator>Claire</dc:creator>
  <cp:lastModifiedBy>Kleo</cp:lastModifiedBy>
  <cp:revision>46</cp:revision>
  <dcterms:created xsi:type="dcterms:W3CDTF">2019-01-05T20:55:10Z</dcterms:created>
  <dcterms:modified xsi:type="dcterms:W3CDTF">2019-09-17T15:49:24Z</dcterms:modified>
</cp:coreProperties>
</file>