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8"/>
  </p:notesMasterIdLst>
  <p:sldIdLst>
    <p:sldId id="305" r:id="rId3"/>
    <p:sldId id="302" r:id="rId4"/>
    <p:sldId id="261" r:id="rId5"/>
    <p:sldId id="291" r:id="rId6"/>
    <p:sldId id="262" r:id="rId7"/>
    <p:sldId id="267" r:id="rId8"/>
    <p:sldId id="268" r:id="rId9"/>
    <p:sldId id="306" r:id="rId10"/>
    <p:sldId id="307" r:id="rId11"/>
    <p:sldId id="295" r:id="rId12"/>
    <p:sldId id="297" r:id="rId13"/>
    <p:sldId id="301" r:id="rId14"/>
    <p:sldId id="294" r:id="rId15"/>
    <p:sldId id="290" r:id="rId16"/>
    <p:sldId id="274" r:id="rId1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E33"/>
    <a:srgbClr val="FFD5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4" d="100"/>
          <a:sy n="84" d="100"/>
        </p:scale>
        <p:origin x="3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8BC9C-C307-47CE-BF21-0918011E161F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A9367-A7F4-4C1E-B587-9D873E333B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9848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7023-96B7-8D48-850A-15A02C9284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720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7023-96B7-8D48-850A-15A02C9284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691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7023-96B7-8D48-850A-15A02C9284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424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7023-96B7-8D48-850A-15A02C9284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86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4804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251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695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3960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089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450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2096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9158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796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265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2103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7958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0636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3005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9330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5245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7636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8785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319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2811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7281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0868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218B8F-20DA-3141-8EF6-5E127EFC4F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24B66-0CE2-D246-8202-7C98580FB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94" y="2766219"/>
            <a:ext cx="4995511" cy="13255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880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85F512-9126-E94C-9FE7-CC63A700D0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B13F9CE-A708-1F45-B672-42B918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398"/>
            <a:ext cx="10515600" cy="853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9ABA016-7367-9043-BF64-8CBB69582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47850"/>
            <a:ext cx="10515600" cy="4090988"/>
          </a:xfrm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6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9E147-2D4F-4ED5-9268-4ADF1519D09A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87BD4-AAB5-4871-B45E-03145347A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9337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B8322-B315-423F-B6F2-4E4BCDD15F1C}" type="datetimeFigureOut">
              <a:rPr lang="el-GR" smtClean="0"/>
              <a:t>22/11/2021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7F2DF-17AD-453F-A4DC-41DF13998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310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s://map.eurodesk.eu/" TargetMode="Externa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363980" y="1789049"/>
            <a:ext cx="9464040" cy="4351338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52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F38BA4-F60E-5546-BFB9-B2684BDC1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131" y="2207940"/>
            <a:ext cx="7425559" cy="1325563"/>
          </a:xfrm>
        </p:spPr>
        <p:txBody>
          <a:bodyPr>
            <a:noAutofit/>
          </a:bodyPr>
          <a:lstStyle/>
          <a:p>
            <a:r>
              <a:rPr lang="el-GR" sz="3600" b="1" dirty="0">
                <a:solidFill>
                  <a:srgbClr val="FFCE33"/>
                </a:solidFill>
                <a:latin typeface="Tahoma"/>
                <a:ea typeface="Tahoma"/>
                <a:cs typeface="Tahoma"/>
                <a:sym typeface="Arial"/>
              </a:rPr>
              <a:t>ΚΑΛΩΣΟΡΙΣΑΤΕ</a:t>
            </a:r>
            <a:r>
              <a:rPr lang="el-GR" sz="3600" b="1" dirty="0" smtClean="0">
                <a:solidFill>
                  <a:srgbClr val="FFCE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l-GR" sz="3600" b="1" dirty="0" smtClean="0">
                <a:solidFill>
                  <a:srgbClr val="FFCE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l-GR" sz="3600" b="1" dirty="0" smtClean="0">
                <a:solidFill>
                  <a:srgbClr val="FFCE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ΣΤΟ</a:t>
            </a:r>
            <a:r>
              <a:rPr lang="el-GR" sz="3600" b="1" dirty="0">
                <a:solidFill>
                  <a:srgbClr val="FFCE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3600" b="1" dirty="0" smtClean="0">
                <a:solidFill>
                  <a:srgbClr val="FFCE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ΔΙΚΤΥΟ</a:t>
            </a:r>
            <a:r>
              <a:rPr lang="el-GR" sz="3600" b="1" dirty="0">
                <a:solidFill>
                  <a:srgbClr val="FFCE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smtClean="0">
                <a:solidFill>
                  <a:srgbClr val="FFCE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EURODESK</a:t>
            </a:r>
            <a:br>
              <a:rPr lang="en-US" sz="3600" b="1" dirty="0" smtClean="0">
                <a:solidFill>
                  <a:srgbClr val="FFCE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l-GR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Συνάντηση Δικαιούχων </a:t>
            </a:r>
            <a:r>
              <a:rPr lang="en-US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R1/2021</a:t>
            </a:r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b="1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502" y="0"/>
            <a:ext cx="1266498" cy="129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60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2"/>
            <a:ext cx="12192000" cy="6857518"/>
          </a:xfrm>
          <a:prstGeom prst="rect">
            <a:avLst/>
          </a:prstGeom>
        </p:spPr>
      </p:pic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F5E05073-CCC5-8243-B033-D12912E86293}"/>
              </a:ext>
            </a:extLst>
          </p:cNvPr>
          <p:cNvSpPr/>
          <p:nvPr/>
        </p:nvSpPr>
        <p:spPr>
          <a:xfrm>
            <a:off x="3161322" y="670086"/>
            <a:ext cx="6101549" cy="646986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3200" b="1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C5FB0E9-79CC-8848-B300-1931B959F043}"/>
              </a:ext>
            </a:extLst>
          </p:cNvPr>
          <p:cNvSpPr txBox="1">
            <a:spLocks/>
          </p:cNvSpPr>
          <p:nvPr/>
        </p:nvSpPr>
        <p:spPr>
          <a:xfrm>
            <a:off x="838200" y="1929384"/>
            <a:ext cx="10515600" cy="43517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2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Διεθνής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μη κερδοσκοπική οργάνωση από το 1990.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Λειτουργεί υποστηρικτικά στα προγράμματα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l-GR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Παρέχει πληροφόρηση στους νέους και σε όσους εργάζονται με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/ή για νέους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σχετικά με τις ευκαιρίες μαθησιακής κινητικότητας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στην Ευρώπη.</a:t>
            </a:r>
            <a:endParaRPr lang="en-US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2200" b="1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1" dirty="0" err="1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Eurodesk</a:t>
            </a:r>
            <a:r>
              <a:rPr lang="en-US" sz="2200" b="1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Greece:</a:t>
            </a:r>
            <a:r>
              <a:rPr lang="el-GR" sz="2200" b="1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200" dirty="0" err="1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Πρωτοσυστάθηκε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στην Αθήνα το 1999.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l-GR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l-GR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Ορθογώνιο 6"/>
          <p:cNvSpPr/>
          <p:nvPr/>
        </p:nvSpPr>
        <p:spPr>
          <a:xfrm>
            <a:off x="3291605" y="774219"/>
            <a:ext cx="59073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</a:t>
            </a:r>
            <a:r>
              <a:rPr lang="el-GR" sz="3200" b="1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</a:t>
            </a:r>
            <a:r>
              <a:rPr kumimoji="0" lang="el-G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είναι το Δίκτυο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Eurodesk;</a:t>
            </a:r>
            <a:endParaRPr kumimoji="0" lang="el-G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" name="Εικόνα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57" y="2966583"/>
            <a:ext cx="2286000" cy="652104"/>
          </a:xfrm>
          <a:prstGeom prst="rect">
            <a:avLst/>
          </a:prstGeom>
        </p:spPr>
      </p:pic>
      <p:pic>
        <p:nvPicPr>
          <p:cNvPr id="21" name="Εικόνα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839" y="3009007"/>
            <a:ext cx="2216886" cy="53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4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613"/>
            <a:ext cx="12192000" cy="69443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768" y="-77961"/>
            <a:ext cx="1059910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529F93-4804-C746-BFE5-482887C8D9A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148" y="169461"/>
            <a:ext cx="5879880" cy="61385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123E48-0551-8E40-8058-81C6122156A1}"/>
              </a:ext>
            </a:extLst>
          </p:cNvPr>
          <p:cNvSpPr/>
          <p:nvPr/>
        </p:nvSpPr>
        <p:spPr>
          <a:xfrm>
            <a:off x="6421812" y="1197752"/>
            <a:ext cx="4623824" cy="4598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20"/>
              </a:spcAft>
              <a:buClr>
                <a:srgbClr val="F8B319"/>
              </a:buClr>
            </a:pP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Παρουσία σε </a:t>
            </a:r>
            <a:r>
              <a:rPr lang="el-GR" sz="2400" b="1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36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χώρες</a:t>
            </a:r>
            <a:endParaRPr lang="en-US" sz="2400" dirty="0" smtClean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algn="ctr">
              <a:spcAft>
                <a:spcPts val="720"/>
              </a:spcAft>
              <a:buClr>
                <a:srgbClr val="F8B319"/>
              </a:buClr>
            </a:pPr>
            <a:endParaRPr lang="en-GB" sz="2400" dirty="0" smtClean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algn="ctr">
              <a:spcAft>
                <a:spcPts val="720"/>
              </a:spcAft>
              <a:buClr>
                <a:srgbClr val="F8B319"/>
              </a:buClr>
            </a:pPr>
            <a:r>
              <a:rPr lang="el-GR" sz="2400" b="1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Πάνω από </a:t>
            </a:r>
            <a:r>
              <a:rPr lang="el-GR" sz="2400" b="1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1500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τοπικοί εκπρόσωποι</a:t>
            </a:r>
            <a:endParaRPr lang="en-US" sz="2400" dirty="0" smtClean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algn="ctr">
              <a:spcAft>
                <a:spcPts val="720"/>
              </a:spcAft>
              <a:buClr>
                <a:srgbClr val="F8B319"/>
              </a:buClr>
            </a:pPr>
            <a:endParaRPr lang="en-GB" sz="24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algn="ctr">
              <a:spcAft>
                <a:spcPts val="720"/>
              </a:spcAft>
              <a:buClr>
                <a:srgbClr val="F8B319"/>
              </a:buClr>
            </a:pP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     </a:t>
            </a:r>
            <a:r>
              <a:rPr lang="el-GR" sz="2400" b="1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38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εθνικά κέντρα </a:t>
            </a: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Eurodesk</a:t>
            </a:r>
            <a:endParaRPr lang="el-GR" sz="2400" dirty="0" smtClean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algn="just">
              <a:spcAft>
                <a:spcPts val="720"/>
              </a:spcAft>
              <a:buClr>
                <a:srgbClr val="F8B319"/>
              </a:buClr>
            </a:pPr>
            <a:endParaRPr lang="el-GR" sz="24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algn="just">
              <a:spcAft>
                <a:spcPts val="720"/>
              </a:spcAft>
              <a:buClr>
                <a:srgbClr val="F8B319"/>
              </a:buClr>
            </a:pPr>
            <a:r>
              <a:rPr lang="el-GR" sz="20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Παρέχει σε νέους και σε όσους εργάζονται με νέους πρόσβαση σε Εθνική και Ευρωπαϊκή πληροφόρηση</a:t>
            </a:r>
            <a:r>
              <a:rPr lang="el-GR" sz="2000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n-GB" sz="2000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  <a:p>
            <a:pPr>
              <a:spcAft>
                <a:spcPts val="720"/>
              </a:spcAft>
              <a:buClr>
                <a:srgbClr val="F8B319"/>
              </a:buClr>
            </a:pPr>
            <a:endParaRPr lang="en-GB" sz="2400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5E05073-CCC5-8243-B033-D12912E86293}"/>
              </a:ext>
            </a:extLst>
          </p:cNvPr>
          <p:cNvSpPr/>
          <p:nvPr/>
        </p:nvSpPr>
        <p:spPr>
          <a:xfrm>
            <a:off x="6887648" y="541470"/>
            <a:ext cx="3692153" cy="612934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000" b="1" dirty="0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Δίκτυο </a:t>
            </a:r>
            <a:r>
              <a:rPr lang="en-US" sz="3000" b="1" dirty="0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Eurodesk</a:t>
            </a:r>
            <a:endParaRPr lang="en-GB" sz="3000" b="1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459" y="1147021"/>
            <a:ext cx="552840" cy="53183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95" y="2091141"/>
            <a:ext cx="554801" cy="53280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47" y="3370924"/>
            <a:ext cx="553807" cy="53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5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08" y="-364752"/>
            <a:ext cx="11207074" cy="7222752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6816247" y="878089"/>
            <a:ext cx="3129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l-GR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7129153" y="1661307"/>
            <a:ext cx="45937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Ευαισθητοποίηση των νέων για συμμετοχή στις </a:t>
            </a:r>
            <a:r>
              <a:rPr lang="el-G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υρωπαϊκές ευκαιρίες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μαθησιακής κινητικότητας</a:t>
            </a:r>
            <a:r>
              <a:rPr lang="el-G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ενθάρρυνσή τους να γίνουν ενεργοί πολίτες.</a:t>
            </a:r>
            <a:endParaRPr lang="el-G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979" y="5613400"/>
            <a:ext cx="844248" cy="8107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25637" y="4026258"/>
            <a:ext cx="25540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Motto:</a:t>
            </a:r>
          </a:p>
          <a:p>
            <a:pPr algn="ctr"/>
            <a:endParaRPr lang="en-US" sz="3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with us!</a:t>
            </a:r>
            <a:endParaRPr lang="el-G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F5E05073-CCC5-8243-B033-D12912E86293}"/>
              </a:ext>
            </a:extLst>
          </p:cNvPr>
          <p:cNvSpPr/>
          <p:nvPr/>
        </p:nvSpPr>
        <p:spPr>
          <a:xfrm>
            <a:off x="6816247" y="549390"/>
            <a:ext cx="4906654" cy="678086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3200" b="1" dirty="0">
              <a:solidFill>
                <a:srgbClr val="404040"/>
              </a:solidFill>
              <a:latin typeface="Chewy" panose="02000000000000000000" pitchFamily="2" charset="0"/>
              <a:ea typeface="Chewy" panose="02000000000000000000" pitchFamily="2" charset="0"/>
              <a:cs typeface="Tahoma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942863" y="599982"/>
            <a:ext cx="46566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αποστολή του </a:t>
            </a:r>
            <a:r>
              <a:rPr lang="en-US" sz="2600" b="1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Eurodesk</a:t>
            </a:r>
            <a:endParaRPr lang="el-GR" sz="26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l-GR" sz="2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l-GR" sz="2400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653" y="-340842"/>
            <a:ext cx="11205419" cy="72243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55624" y="269397"/>
            <a:ext cx="492535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l-GR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l-GR" sz="22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νέοι άνθρωποι να έχουν ίσες ευκαιρίες πρόσβασης στην πληροφορία.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l-GR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αποκτήσουν νέες εμπειρίες μέσω της κινητικότητας.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l-GR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διευρύνουν τους ορίζοντ</a:t>
            </a:r>
            <a:r>
              <a:rPr lang="el-GR" sz="22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ς τους αξιοποιώντας τις δυνατότητες που τους προσφέρει η ΕΕ.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l-GR" sz="22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ενδυναμώσουν τα υπάρχοντα δίκτυα συνεργασίας τους.</a:t>
            </a:r>
            <a:endParaRPr lang="en-US" sz="22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5E05073-CCC5-8243-B033-D12912E86293}"/>
              </a:ext>
            </a:extLst>
          </p:cNvPr>
          <p:cNvSpPr/>
          <p:nvPr/>
        </p:nvSpPr>
        <p:spPr>
          <a:xfrm>
            <a:off x="7741872" y="462954"/>
            <a:ext cx="2715768" cy="731520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Όραμά μας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GB" sz="3000" b="1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09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0" cy="68575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9EB360-7EF2-2442-827C-3297717CB4C3}"/>
              </a:ext>
            </a:extLst>
          </p:cNvPr>
          <p:cNvSpPr/>
          <p:nvPr/>
        </p:nvSpPr>
        <p:spPr>
          <a:xfrm>
            <a:off x="2356364" y="1737288"/>
            <a:ext cx="80832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Δωρεάν, έγκυρη, εξατομικευμένη καθοδήγηση και υποστήριξη στους νέους σε θέματα νεολαίας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sz="24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Προώθηση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διάχυση </a:t>
            </a:r>
            <a:r>
              <a:rPr lang="el-GR" sz="24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ευρωπαϊκής πληροφόρησης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l-GR" sz="24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sz="24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Εκπαιδευτικά </a:t>
            </a:r>
            <a:r>
              <a:rPr lang="el-GR" sz="24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σεμινάρια, εκδηλώσεις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συναντήσεις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l-GR" sz="24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sz="2400" dirty="0" smtClean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Δικτύωση και δραστηριοποίηση.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sz="24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Προώθηση του διαλόγου για την εφαρμογή πολιτικών που αφορούν τη νεολαία.</a:t>
            </a:r>
            <a:endParaRPr lang="en-GB" sz="24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l-GR" sz="2400" dirty="0" smtClean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400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4B7BFF2-4F43-C642-9F5F-7F06592D463E}"/>
              </a:ext>
            </a:extLst>
          </p:cNvPr>
          <p:cNvSpPr/>
          <p:nvPr/>
        </p:nvSpPr>
        <p:spPr>
          <a:xfrm>
            <a:off x="4133058" y="997994"/>
            <a:ext cx="3925881" cy="646986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404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υπηρεσίες μας</a:t>
            </a:r>
            <a:endParaRPr lang="en-GB" sz="3200" b="1" dirty="0">
              <a:solidFill>
                <a:srgbClr val="4040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B40F33-7ED8-E740-B0C0-829AABBACAF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618" y="1321487"/>
            <a:ext cx="1604350" cy="15379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993CAA-3745-C64D-A1E6-9D6F98A1705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121" y="2986264"/>
            <a:ext cx="1604347" cy="15379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7A9E357-F8FE-CA48-99AB-651650E9164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514" y="4699916"/>
            <a:ext cx="1604347" cy="153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9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2"/>
            <a:ext cx="12192000" cy="68575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929080-5FB3-FB49-AF58-24F44BC8A6DE}"/>
              </a:ext>
            </a:extLst>
          </p:cNvPr>
          <p:cNvSpPr/>
          <p:nvPr/>
        </p:nvSpPr>
        <p:spPr>
          <a:xfrm>
            <a:off x="5487034" y="2064395"/>
            <a:ext cx="5930900" cy="4426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Συνεργασία με τοπικούς εκπροσώπους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n-GB" sz="22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Πληροφόρηση νέων &amp; όσων εργάζονται με / ή για τους νέους σχετικά με τις ευρωπαϊκές ευκαιρίες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n-GB" sz="22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Εθνικές συναντήσεις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n-GB" sz="22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Εκπαιδεύσεις νέων μελών </a:t>
            </a:r>
            <a:r>
              <a:rPr lang="en-US" sz="2200" dirty="0" err="1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Eurodesk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n-GB" sz="22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Προώθηση &amp; Διάχυση των </a:t>
            </a:r>
            <a:r>
              <a:rPr lang="el-GR" sz="2200" dirty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ε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υρωπαϊκών ευκαιριών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l-GR" sz="2200" dirty="0" smtClean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427939" lvl="1">
              <a:spcAft>
                <a:spcPts val="720"/>
              </a:spcAft>
              <a:buClr>
                <a:srgbClr val="F8B319"/>
              </a:buClr>
            </a:pPr>
            <a:endParaRPr lang="el-GR" sz="2160" dirty="0" smtClean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  <a:p>
            <a:pPr marL="427939" lvl="1">
              <a:spcAft>
                <a:spcPts val="720"/>
              </a:spcAft>
              <a:buClr>
                <a:srgbClr val="F8B319"/>
              </a:buClr>
            </a:pPr>
            <a:endParaRPr lang="el-GR" sz="2160" dirty="0" smtClean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endParaRPr lang="en-GB" sz="2160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78A8604-8F44-024E-8969-91B96F9DD2DF}"/>
              </a:ext>
            </a:extLst>
          </p:cNvPr>
          <p:cNvSpPr/>
          <p:nvPr/>
        </p:nvSpPr>
        <p:spPr>
          <a:xfrm>
            <a:off x="6461762" y="1050145"/>
            <a:ext cx="4485638" cy="646986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Εθνικά Κέντρα</a:t>
            </a:r>
            <a:endParaRPr lang="en-GB" sz="3200" b="1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770" y="2235201"/>
            <a:ext cx="2870199" cy="28701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3731" y="429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7210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352" y="0"/>
            <a:ext cx="12192000" cy="68575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929080-5FB3-FB49-AF58-24F44BC8A6DE}"/>
              </a:ext>
            </a:extLst>
          </p:cNvPr>
          <p:cNvSpPr/>
          <p:nvPr/>
        </p:nvSpPr>
        <p:spPr>
          <a:xfrm>
            <a:off x="5632704" y="1626615"/>
            <a:ext cx="5815584" cy="4234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20"/>
              </a:spcAft>
              <a:buClr>
                <a:srgbClr val="F8B319"/>
              </a:buClr>
            </a:pPr>
            <a:endParaRPr lang="en-GB" sz="2400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Διευκολύνουν </a:t>
            </a:r>
            <a:r>
              <a:rPr lang="el-GR" sz="2160" dirty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την παροχή εξειδικευμένων υπηρεσιών </a:t>
            </a:r>
            <a:r>
              <a:rPr lang="el-GR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πληροφόρησης </a:t>
            </a:r>
            <a:r>
              <a:rPr lang="el-GR" sz="2160" dirty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σε νέους σε όλη την </a:t>
            </a:r>
            <a:r>
              <a:rPr lang="el-GR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Ελλάδα</a:t>
            </a:r>
            <a:r>
              <a:rPr lang="en-US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n-GB" sz="216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Διασφαλίζουν υψηλή ποιότητα παρεχόμενων υπηρεσιών</a:t>
            </a:r>
            <a:r>
              <a:rPr lang="en-US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l-GR" sz="2160" dirty="0" smtClean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Συμβάλλουν ενεργά στην παροχή επιπρόσθετων ευκαιριών κινητικότητας</a:t>
            </a:r>
            <a:r>
              <a:rPr lang="en-US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l-GR" sz="2160" dirty="0" smtClean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16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14 Εθνικοί Πολλαπλασιαστές.</a:t>
            </a:r>
            <a:endParaRPr lang="en-GB" sz="216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427939" lvl="1">
              <a:spcAft>
                <a:spcPts val="720"/>
              </a:spcAft>
              <a:buClr>
                <a:srgbClr val="F8B319"/>
              </a:buClr>
            </a:pPr>
            <a:endParaRPr lang="en-GB" sz="2160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D78A8604-8F44-024E-8969-91B96F9DD2DF}"/>
              </a:ext>
            </a:extLst>
          </p:cNvPr>
          <p:cNvSpPr/>
          <p:nvPr/>
        </p:nvSpPr>
        <p:spPr>
          <a:xfrm>
            <a:off x="6254496" y="705563"/>
            <a:ext cx="4929770" cy="1191816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Τοπικοί Εκπρόσωποι</a:t>
            </a:r>
            <a:r>
              <a:rPr lang="en-US" sz="3200" b="1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-</a:t>
            </a:r>
            <a:r>
              <a:rPr lang="el-GR" sz="3200" b="1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Πολλαπλασιαστές</a:t>
            </a:r>
            <a:endParaRPr lang="en-GB" sz="3200" b="1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pic>
        <p:nvPicPr>
          <p:cNvPr id="7" name="Θέση εικόνας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8" r="20318"/>
          <a:stretch>
            <a:fillRect/>
          </a:stretch>
        </p:blipFill>
        <p:spPr>
          <a:xfrm>
            <a:off x="1275108" y="1897379"/>
            <a:ext cx="4609056" cy="403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8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2"/>
            <a:ext cx="12192000" cy="68575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929080-5FB3-FB49-AF58-24F44BC8A6DE}"/>
              </a:ext>
            </a:extLst>
          </p:cNvPr>
          <p:cNvSpPr/>
          <p:nvPr/>
        </p:nvSpPr>
        <p:spPr>
          <a:xfrm>
            <a:off x="5813875" y="1800077"/>
            <a:ext cx="5811012" cy="3775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20"/>
              </a:spcAft>
              <a:buClr>
                <a:srgbClr val="F8B319"/>
              </a:buClr>
            </a:pPr>
            <a:endParaRPr lang="en-GB" sz="2400" dirty="0" smtClean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 </a:t>
            </a:r>
            <a:r>
              <a:rPr lang="el-GR" sz="24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βασική καμπάνια του Δικτύου </a:t>
            </a: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Eurodesk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839419" lvl="1" indent="-411480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Μια </a:t>
            </a:r>
            <a:r>
              <a:rPr lang="el-GR" sz="24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συλλογή από διαδικτυακές και δια ζώσης εκδηλώσεις σε όλη την Ευρώπη τον Οκτώβριο. </a:t>
            </a:r>
          </a:p>
          <a:p>
            <a:pPr marL="839419" lvl="1" indent="-411480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εκδηλώσεις στην Ελλάδα.</a:t>
            </a:r>
          </a:p>
          <a:p>
            <a:pPr marL="839419" lvl="1" indent="-411480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εκδηλώσεις σε όλη την Ευρώπη</a:t>
            </a:r>
            <a:r>
              <a:rPr lang="el-G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D78A8604-8F44-024E-8969-91B96F9DD2DF}"/>
              </a:ext>
            </a:extLst>
          </p:cNvPr>
          <p:cNvSpPr/>
          <p:nvPr/>
        </p:nvSpPr>
        <p:spPr>
          <a:xfrm>
            <a:off x="6254496" y="1130403"/>
            <a:ext cx="4929770" cy="646986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Time to Move</a:t>
            </a:r>
            <a:endParaRPr lang="en-GB" sz="3200" b="1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8" y="1453896"/>
            <a:ext cx="5011187" cy="463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903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5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929080-5FB3-FB49-AF58-24F44BC8A6DE}"/>
              </a:ext>
            </a:extLst>
          </p:cNvPr>
          <p:cNvSpPr/>
          <p:nvPr/>
        </p:nvSpPr>
        <p:spPr>
          <a:xfrm>
            <a:off x="5567445" y="1899879"/>
            <a:ext cx="5811012" cy="3100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20"/>
              </a:spcAft>
              <a:buClr>
                <a:srgbClr val="F8B319"/>
              </a:buClr>
            </a:pPr>
            <a:endParaRPr lang="en-GB" sz="2400" dirty="0" smtClean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Μια νέα γενιά διαφορετικών φωνών, ενωμένη στην αποφασιστικότητά για αλλαγή. </a:t>
            </a: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Προσθέστε τις ιδέες σας για το πως θα θέλατε να είναι το μέλλον της Ευρώπης.</a:t>
            </a:r>
            <a:endParaRPr lang="en-US" sz="2200" dirty="0" smtClean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839419" lvl="1" indent="-411480" algn="just">
              <a:spcAft>
                <a:spcPts val="720"/>
              </a:spcAft>
              <a:buClr>
                <a:srgbClr val="F8B319"/>
              </a:buClr>
              <a:buBlip>
                <a:blip r:embed="rId4"/>
              </a:buBlip>
            </a:pPr>
            <a:r>
              <a:rPr lang="en-GB" sz="2200" b="1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the25percent.eu</a:t>
            </a:r>
            <a:endParaRPr lang="en-GB" sz="2200" b="1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D78A8604-8F44-024E-8969-91B96F9DD2DF}"/>
              </a:ext>
            </a:extLst>
          </p:cNvPr>
          <p:cNvSpPr/>
          <p:nvPr/>
        </p:nvSpPr>
        <p:spPr>
          <a:xfrm>
            <a:off x="6437376" y="1153091"/>
            <a:ext cx="4929770" cy="646986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3200" b="1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768" y="3333344"/>
            <a:ext cx="2433832" cy="24338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02" y="1170432"/>
            <a:ext cx="3166409" cy="2624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65979" y="1153091"/>
            <a:ext cx="3289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25 Percent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2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8">
            <a:extLst>
              <a:ext uri="{FF2B5EF4-FFF2-40B4-BE49-F238E27FC236}">
                <a16:creationId xmlns:a16="http://schemas.microsoft.com/office/drawing/2014/main" id="{E3B1AEF8-7B05-F74D-995F-A5EE341575B8}"/>
              </a:ext>
            </a:extLst>
          </p:cNvPr>
          <p:cNvGrpSpPr/>
          <p:nvPr/>
        </p:nvGrpSpPr>
        <p:grpSpPr>
          <a:xfrm>
            <a:off x="2138855" y="2119532"/>
            <a:ext cx="7914290" cy="2131849"/>
            <a:chOff x="1446613" y="2037734"/>
            <a:chExt cx="6337588" cy="1447730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0F195F5E-03C3-194A-B8E9-B6CED7739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6613" y="2037734"/>
              <a:ext cx="2509283" cy="1399169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isometricOffAxis1Right"/>
              <a:lightRig rig="threePt" dir="t"/>
            </a:scene3d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9AB8DB46-816B-2448-B1B2-6966AB7E6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83096" y="2037734"/>
              <a:ext cx="2509283" cy="141881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isometricOffAxis1Right"/>
              <a:lightRig rig="threePt" dir="t"/>
            </a:scene3d>
          </p:spPr>
        </p:pic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EC15C230-3F3C-194C-9D58-91B3B9A4E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4918" y="2037734"/>
              <a:ext cx="2509283" cy="1447730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isometricOffAxis1Right"/>
              <a:lightRig rig="threePt" dir="t"/>
            </a:scene3d>
          </p:spPr>
        </p:pic>
      </p:grpSp>
      <p:sp>
        <p:nvSpPr>
          <p:cNvPr id="9" name="Rounded Rectangle 30">
            <a:extLst>
              <a:ext uri="{FF2B5EF4-FFF2-40B4-BE49-F238E27FC236}">
                <a16:creationId xmlns:a16="http://schemas.microsoft.com/office/drawing/2014/main" id="{B3E61B86-2253-A64E-A0D0-844981D77EC3}"/>
              </a:ext>
            </a:extLst>
          </p:cNvPr>
          <p:cNvSpPr/>
          <p:nvPr/>
        </p:nvSpPr>
        <p:spPr>
          <a:xfrm>
            <a:off x="2996474" y="931717"/>
            <a:ext cx="6603999" cy="646986"/>
          </a:xfrm>
          <a:prstGeom prst="roundRect">
            <a:avLst/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404040"/>
                </a:solidFill>
                <a:latin typeface="Chewy" panose="02000000000000000000" pitchFamily="2" charset="0"/>
                <a:ea typeface="Chewy" panose="02000000000000000000" pitchFamily="2" charset="0"/>
                <a:cs typeface="Tahoma" charset="0"/>
              </a:rPr>
              <a:t>Eurodesk </a:t>
            </a:r>
            <a:r>
              <a:rPr lang="en-GB" sz="3200" b="1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Online</a:t>
            </a:r>
            <a:r>
              <a:rPr lang="el-GR" sz="3200" b="1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 Εργαλεία</a:t>
            </a:r>
            <a:endParaRPr lang="en-GB" sz="3200" b="1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10" name="Rectangle 29">
            <a:extLst>
              <a:ext uri="{FF2B5EF4-FFF2-40B4-BE49-F238E27FC236}">
                <a16:creationId xmlns:a16="http://schemas.microsoft.com/office/drawing/2014/main" id="{C1B52DCB-69B2-2C42-AF9D-0ADEB4BBA821}"/>
              </a:ext>
            </a:extLst>
          </p:cNvPr>
          <p:cNvSpPr/>
          <p:nvPr/>
        </p:nvSpPr>
        <p:spPr>
          <a:xfrm>
            <a:off x="2697126" y="4643476"/>
            <a:ext cx="220378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160" b="1" dirty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EURODESK.EU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4E2233-C06E-0044-8042-1FA87A0134B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4547" y="4386319"/>
            <a:ext cx="922906" cy="957515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2A2A827A-1C0A-9840-A613-AAE35AEB38D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8479" y="4386318"/>
            <a:ext cx="1129006" cy="97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1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4E2233-C06E-0044-8042-1FA87A0134B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4547" y="901473"/>
            <a:ext cx="922906" cy="957515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55" y="2227036"/>
            <a:ext cx="4558290" cy="25773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perspectiveContrastingRightFacing"/>
            <a:lightRig rig="threePt" dir="t"/>
          </a:scene3d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65466A37-16DA-D846-BE44-B4E1A70B8F83}"/>
              </a:ext>
            </a:extLst>
          </p:cNvPr>
          <p:cNvSpPr/>
          <p:nvPr/>
        </p:nvSpPr>
        <p:spPr>
          <a:xfrm>
            <a:off x="6139944" y="2227036"/>
            <a:ext cx="4732271" cy="3775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720"/>
              </a:spcAft>
              <a:buClr>
                <a:srgbClr val="F8B319"/>
              </a:buClr>
            </a:pP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Ένα εργαλείο για τον εύκολο εντοπισμό των </a:t>
            </a:r>
            <a:r>
              <a:rPr lang="el-GR" sz="2400" b="1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ea typeface="Tahoma" charset="0"/>
                <a:cs typeface="Tahoma" charset="0"/>
              </a:rPr>
              <a:t>εθνικών</a:t>
            </a:r>
            <a:r>
              <a:rPr lang="el-GR" sz="2400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l-GR" sz="2400" b="1" dirty="0" smtClean="0">
                <a:solidFill>
                  <a:schemeClr val="accent1">
                    <a:lumMod val="75000"/>
                  </a:schemeClr>
                </a:solidFill>
                <a:latin typeface="Tahoma" charset="0"/>
                <a:ea typeface="Tahoma" charset="0"/>
                <a:cs typeface="Tahoma" charset="0"/>
              </a:rPr>
              <a:t>συντονιστών</a:t>
            </a:r>
            <a:r>
              <a:rPr lang="el-GR" sz="2400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&amp;</a:t>
            </a:r>
            <a:r>
              <a:rPr lang="el-GR" sz="2400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l-GR" sz="2400" b="1" dirty="0" smtClean="0">
                <a:solidFill>
                  <a:schemeClr val="accent4"/>
                </a:solidFill>
                <a:latin typeface="Tahoma" charset="0"/>
                <a:ea typeface="Tahoma" charset="0"/>
                <a:cs typeface="Tahoma" charset="0"/>
              </a:rPr>
              <a:t>τοπικών</a:t>
            </a:r>
            <a:r>
              <a:rPr lang="el-GR" sz="2400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l-GR" sz="2400" b="1" dirty="0" smtClean="0">
                <a:solidFill>
                  <a:schemeClr val="accent4"/>
                </a:solidFill>
                <a:latin typeface="Tahoma" charset="0"/>
                <a:ea typeface="Tahoma" charset="0"/>
                <a:cs typeface="Tahoma" charset="0"/>
              </a:rPr>
              <a:t>εκπροσώπων</a:t>
            </a:r>
            <a:r>
              <a:rPr lang="el-GR" sz="2400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l-GR" sz="24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σε καθεμία από τις Ευρωπαϊκές χώρες.</a:t>
            </a:r>
          </a:p>
          <a:p>
            <a:pPr algn="just">
              <a:spcAft>
                <a:spcPts val="720"/>
              </a:spcAft>
              <a:buClr>
                <a:srgbClr val="F8B319"/>
              </a:buClr>
            </a:pPr>
            <a:endParaRPr lang="el-GR" sz="2400" dirty="0" smtClean="0">
              <a:solidFill>
                <a:srgbClr val="404040"/>
              </a:solidFill>
              <a:latin typeface="Tahoma" charset="0"/>
              <a:ea typeface="Tahoma" charset="0"/>
              <a:cs typeface="Tahoma" charset="0"/>
              <a:hlinkClick r:id="rId5"/>
            </a:endParaRPr>
          </a:p>
          <a:p>
            <a:pPr algn="ctr">
              <a:spcAft>
                <a:spcPts val="720"/>
              </a:spcAft>
              <a:buClr>
                <a:srgbClr val="F8B319"/>
              </a:buClr>
            </a:pPr>
            <a:r>
              <a:rPr lang="en-US" sz="2400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  <a:hlinkClick r:id="rId5"/>
              </a:rPr>
              <a:t>https</a:t>
            </a:r>
            <a:r>
              <a:rPr lang="en-US" sz="2400" dirty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  <a:hlinkClick r:id="rId5"/>
              </a:rPr>
              <a:t>://map.eurodesk.eu/</a:t>
            </a:r>
            <a:endParaRPr lang="el-GR" sz="2400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  <a:p>
            <a:pPr algn="just">
              <a:spcAft>
                <a:spcPts val="720"/>
              </a:spcAft>
              <a:buClr>
                <a:srgbClr val="F8B319"/>
              </a:buClr>
            </a:pPr>
            <a:endParaRPr lang="el-GR" sz="2400" dirty="0" smtClean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  <a:p>
            <a:pPr marL="411480" indent="-411480" algn="just">
              <a:spcAft>
                <a:spcPts val="720"/>
              </a:spcAft>
              <a:buClr>
                <a:srgbClr val="F8B319"/>
              </a:buClr>
              <a:buBlip>
                <a:blip r:embed="rId6"/>
              </a:buBlip>
            </a:pPr>
            <a:endParaRPr lang="en-US" sz="2400" dirty="0" smtClean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23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5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60" y="2124006"/>
            <a:ext cx="4525440" cy="26104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perspectiveContrastingRightFacing"/>
            <a:lightRig rig="threePt" dir="t"/>
          </a:scene3d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4175E219-41FC-234E-A6AC-1F45B48C879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9195" y="800789"/>
            <a:ext cx="1913609" cy="811466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65466A37-16DA-D846-BE44-B4E1A70B8F83}"/>
              </a:ext>
            </a:extLst>
          </p:cNvPr>
          <p:cNvSpPr/>
          <p:nvPr/>
        </p:nvSpPr>
        <p:spPr>
          <a:xfrm>
            <a:off x="4709160" y="1960302"/>
            <a:ext cx="6547104" cy="462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rgbClr val="F8B319"/>
              </a:buClr>
              <a:buBlip>
                <a:blip r:embed="rId5"/>
              </a:buBlip>
              <a:defRPr/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Περιλαμβάνει άρθρα, νέα και εκδηλώσεις σε </a:t>
            </a:r>
            <a:r>
              <a:rPr lang="el-GR" sz="2200" dirty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θέματα 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ενδιαφέρουν τους νέους.</a:t>
            </a:r>
            <a:endParaRPr lang="el-GR" sz="22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8B319"/>
              </a:buClr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l-G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Παρέχει πληροφόρηση για τις δυνατότητες που μπορούν</a:t>
            </a:r>
            <a:r>
              <a:rPr kumimoji="0" lang="el-GR" sz="22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 να έχουν οι νέοι </a:t>
            </a:r>
            <a:r>
              <a:rPr kumimoji="0" lang="el-G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στην Ευρώπη</a:t>
            </a:r>
            <a:r>
              <a:rPr lang="el-GR" sz="2200" dirty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με περιεχόμενο μεταφρασμένο σε 28 γλώσσες.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8B319"/>
              </a:buClr>
              <a:buSzTx/>
              <a:buFontTx/>
              <a:buBlip>
                <a:blip r:embed="rId5"/>
              </a:buBlip>
              <a:tabLst/>
              <a:defRPr/>
            </a:pPr>
            <a:r>
              <a:rPr lang="el-GR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Εκπαίδευση, εθελοντισμός, απασχόληση, συμμετοχή, πολιτισμός, υγεία, κοινωνική ένταξη.</a:t>
            </a:r>
            <a:endParaRPr lang="en-US" sz="22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8B319"/>
              </a:buClr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l-G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Υποβολή τυχόν ερωτήσεων</a:t>
            </a:r>
            <a:r>
              <a:rPr kumimoji="0" lang="el-GR" sz="22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 </a:t>
            </a:r>
            <a:r>
              <a:rPr kumimoji="0" lang="el-G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ή αποριών.</a:t>
            </a:r>
            <a:r>
              <a:rPr kumimoji="0" lang="el-GR" sz="22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 </a:t>
            </a:r>
            <a:endParaRPr kumimoji="0" lang="el-GR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Tahoma" charset="0"/>
              <a:ea typeface="Tahoma" charset="0"/>
              <a:cs typeface="Tahoma" charset="0"/>
            </a:endParaRPr>
          </a:p>
          <a:p>
            <a:pPr marL="342900" indent="-342900" algn="just">
              <a:spcAft>
                <a:spcPts val="600"/>
              </a:spcAft>
              <a:buClr>
                <a:srgbClr val="F8B319"/>
              </a:buClr>
              <a:buBlip>
                <a:blip r:embed="rId5"/>
              </a:buBlip>
              <a:defRPr/>
            </a:pPr>
            <a:r>
              <a:rPr lang="el-GR" sz="2200" dirty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Αίτηση για το πρόγραμμα </a:t>
            </a:r>
            <a:r>
              <a:rPr lang="en-US" sz="2200" dirty="0" err="1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DiscoverEU</a:t>
            </a:r>
            <a:r>
              <a:rPr lang="en-US" sz="2200" dirty="0" smtClean="0">
                <a:solidFill>
                  <a:schemeClr val="bg2">
                    <a:lumMod val="50000"/>
                  </a:schemeClr>
                </a:solidFill>
                <a:latin typeface="Tahoma" charset="0"/>
                <a:ea typeface="Tahoma" charset="0"/>
                <a:cs typeface="Tahoma" charset="0"/>
              </a:rPr>
              <a:t>.</a:t>
            </a:r>
            <a:endParaRPr lang="el-GR" sz="2200" dirty="0">
              <a:solidFill>
                <a:schemeClr val="bg2">
                  <a:lumMod val="50000"/>
                </a:schemeClr>
              </a:solidFill>
              <a:latin typeface="Tahoma" charset="0"/>
              <a:ea typeface="Tahoma" charset="0"/>
              <a:cs typeface="Tahoma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8B319"/>
              </a:buClr>
              <a:buSzTx/>
              <a:tabLst/>
              <a:defRPr/>
            </a:pPr>
            <a:endParaRPr kumimoji="0" lang="el-GR" sz="2160" b="0" i="0" u="none" strike="noStrike" kern="120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ahoma" charset="0"/>
              <a:ea typeface="Tahoma" charset="0"/>
              <a:cs typeface="Tahom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8B319"/>
              </a:buClr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ahoma" charset="0"/>
              <a:ea typeface="Tahoma" charset="0"/>
              <a:cs typeface="Tahom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8B319"/>
              </a:buClr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08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0">
            <a:extLst>
              <a:ext uri="{FF2B5EF4-FFF2-40B4-BE49-F238E27FC236}">
                <a16:creationId xmlns:a16="http://schemas.microsoft.com/office/drawing/2014/main" id="{B3E61B86-2253-A64E-A0D0-844981D77EC3}"/>
              </a:ext>
            </a:extLst>
          </p:cNvPr>
          <p:cNvSpPr/>
          <p:nvPr/>
        </p:nvSpPr>
        <p:spPr>
          <a:xfrm>
            <a:off x="4406462" y="797964"/>
            <a:ext cx="3379076" cy="686574"/>
          </a:xfrm>
          <a:prstGeom prst="roundRect">
            <a:avLst>
              <a:gd name="adj" fmla="val 26414"/>
            </a:avLst>
          </a:prstGeom>
          <a:noFill/>
          <a:ln w="28575">
            <a:solidFill>
              <a:srgbClr val="F8B31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404040"/>
                </a:solidFill>
                <a:latin typeface="Tahoma" charset="0"/>
                <a:ea typeface="Tahoma" charset="0"/>
                <a:cs typeface="Tahoma" charset="0"/>
              </a:rPr>
              <a:t>Social Media</a:t>
            </a:r>
            <a:endParaRPr lang="en-GB" sz="3200" b="1" dirty="0">
              <a:solidFill>
                <a:srgbClr val="404040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9" y="1484538"/>
            <a:ext cx="3150168" cy="28870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837" y="1554360"/>
            <a:ext cx="1810599" cy="173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066" y="1391891"/>
            <a:ext cx="1767844" cy="16977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6006" y="3037191"/>
            <a:ext cx="3946956" cy="32831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777" y="3185270"/>
            <a:ext cx="1767844" cy="17068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30749" y="1999254"/>
            <a:ext cx="2605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EurodeskGr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62436" y="3831046"/>
            <a:ext cx="36631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Eurodesk_Greece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9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2316" y="3263007"/>
            <a:ext cx="886736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40" b="1" dirty="0" smtClean="0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ΕΥΧΑΡΙΣΤ</a:t>
            </a:r>
            <a:r>
              <a:rPr lang="el-GR" sz="3240" b="1" dirty="0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Ω</a:t>
            </a:r>
            <a:r>
              <a:rPr lang="el-GR" sz="3240" b="1" dirty="0" smtClean="0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 ΓΙΑ ΤΗΝ ΠΡΟΣΟΧΗ ΣΑΣ</a:t>
            </a:r>
            <a:r>
              <a:rPr lang="en-GB" sz="3240" b="1" dirty="0" smtClean="0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!</a:t>
            </a:r>
          </a:p>
          <a:p>
            <a:pPr algn="ctr"/>
            <a:endParaRPr lang="el-GR" sz="3240" b="1" dirty="0" smtClean="0">
              <a:solidFill>
                <a:schemeClr val="bg1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63980" y="1789049"/>
            <a:ext cx="9464040" cy="4351338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520"/>
          </a:p>
        </p:txBody>
      </p:sp>
    </p:spTree>
    <p:extLst>
      <p:ext uri="{BB962C8B-B14F-4D97-AF65-F5344CB8AC3E}">
        <p14:creationId xmlns:p14="http://schemas.microsoft.com/office/powerpoint/2010/main" val="380492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2235</TotalTime>
  <Words>454</Words>
  <Application>Microsoft Office PowerPoint</Application>
  <PresentationFormat>Widescreen</PresentationFormat>
  <Paragraphs>93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Chewy</vt:lpstr>
      <vt:lpstr>Tahoma</vt:lpstr>
      <vt:lpstr>Wingdings</vt:lpstr>
      <vt:lpstr>Θέμα του Office</vt:lpstr>
      <vt:lpstr>1_Θέμα του Office</vt:lpstr>
      <vt:lpstr>ΚΑΛΩΣΟΡΙΣΑΤΕ  ΣΤΟ ΔΙΚΤΥΟ EURODESK Συνάντηση Δικαιούχων R1/2021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Kalliopi Dalla</dc:creator>
  <cp:lastModifiedBy>LAZOGLOU MILTIADIS</cp:lastModifiedBy>
  <cp:revision>247</cp:revision>
  <dcterms:created xsi:type="dcterms:W3CDTF">2020-02-20T07:56:40Z</dcterms:created>
  <dcterms:modified xsi:type="dcterms:W3CDTF">2021-11-22T10:22:29Z</dcterms:modified>
</cp:coreProperties>
</file>